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0.jpg" ContentType="image/jpeg"/>
  <Override PartName="/ppt/media/image11.jp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23.jpg" ContentType="image/jpeg"/>
  <Override PartName="/ppt/media/image25.jpg" ContentType="image/jpeg"/>
  <Override PartName="/ppt/media/image26.jpg" ContentType="image/jpe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</p:sldMasterIdLst>
  <p:notesMasterIdLst>
    <p:notesMasterId r:id="rId35"/>
  </p:notesMasterIdLst>
  <p:sldIdLst>
    <p:sldId id="260" r:id="rId3"/>
    <p:sldId id="259" r:id="rId4"/>
    <p:sldId id="256" r:id="rId5"/>
    <p:sldId id="261" r:id="rId6"/>
    <p:sldId id="262" r:id="rId7"/>
    <p:sldId id="265" r:id="rId8"/>
    <p:sldId id="266" r:id="rId9"/>
    <p:sldId id="268" r:id="rId10"/>
    <p:sldId id="263" r:id="rId11"/>
    <p:sldId id="269" r:id="rId12"/>
    <p:sldId id="298" r:id="rId13"/>
    <p:sldId id="271" r:id="rId14"/>
    <p:sldId id="274" r:id="rId15"/>
    <p:sldId id="275" r:id="rId16"/>
    <p:sldId id="272" r:id="rId17"/>
    <p:sldId id="276" r:id="rId18"/>
    <p:sldId id="273" r:id="rId19"/>
    <p:sldId id="277" r:id="rId20"/>
    <p:sldId id="278" r:id="rId21"/>
    <p:sldId id="279" r:id="rId22"/>
    <p:sldId id="288" r:id="rId23"/>
    <p:sldId id="297" r:id="rId24"/>
    <p:sldId id="289" r:id="rId25"/>
    <p:sldId id="290" r:id="rId26"/>
    <p:sldId id="291" r:id="rId27"/>
    <p:sldId id="296" r:id="rId28"/>
    <p:sldId id="293" r:id="rId29"/>
    <p:sldId id="294" r:id="rId30"/>
    <p:sldId id="295" r:id="rId31"/>
    <p:sldId id="286" r:id="rId32"/>
    <p:sldId id="287" r:id="rId33"/>
    <p:sldId id="257" r:id="rId34"/>
  </p:sldIdLst>
  <p:sldSz cx="7772400" cy="1005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93" autoAdjust="0"/>
    <p:restoredTop sz="94660"/>
  </p:normalViewPr>
  <p:slideViewPr>
    <p:cSldViewPr>
      <p:cViewPr varScale="1">
        <p:scale>
          <a:sx n="58" d="100"/>
          <a:sy n="58" d="100"/>
        </p:scale>
        <p:origin x="2574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C6B59D-F018-4DF5-8FA0-83270DA4A66B}" type="doc">
      <dgm:prSet loTypeId="urn:microsoft.com/office/officeart/2005/8/layout/hProcess9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875505E4-416E-4D23-AA51-C7F8C7BB2E98}">
      <dgm:prSet phldrT="[Text]"/>
      <dgm:spPr>
        <a:xfrm>
          <a:off x="4984473" y="1272539"/>
          <a:ext cx="1581224" cy="1696720"/>
        </a:xfrm>
        <a:prstGeom prst="roundRect">
          <a:avLst/>
        </a:prstGeom>
      </dgm:spPr>
      <dgm:t>
        <a:bodyPr/>
        <a:lstStyle/>
        <a:p>
          <a:r>
            <a:rPr lang="en-US" b="0" dirty="0">
              <a:latin typeface="Franklin Gothic Book"/>
              <a:ea typeface="+mn-ea"/>
              <a:cs typeface="Arial" charset="0"/>
            </a:rPr>
            <a:t>Upon completion, owner re-pays only a portion of the project cost over 60 months interest free on their PSE&amp;G bill</a:t>
          </a:r>
          <a:endParaRPr lang="en-US" b="0" dirty="0">
            <a:latin typeface="Franklin Gothic Book"/>
            <a:ea typeface="+mn-ea"/>
            <a:cs typeface="+mn-cs"/>
          </a:endParaRPr>
        </a:p>
      </dgm:t>
    </dgm:pt>
    <dgm:pt modelId="{FF52B434-0D79-49EF-ABC1-D7625DC4165A}" type="parTrans" cxnId="{C8038BC1-0AE9-4EB9-B632-FCACB312AB4A}">
      <dgm:prSet/>
      <dgm:spPr/>
      <dgm:t>
        <a:bodyPr/>
        <a:lstStyle/>
        <a:p>
          <a:endParaRPr lang="en-US"/>
        </a:p>
      </dgm:t>
    </dgm:pt>
    <dgm:pt modelId="{D2E33B08-0BEB-491F-9011-3D5787C45506}" type="sibTrans" cxnId="{C8038BC1-0AE9-4EB9-B632-FCACB312AB4A}">
      <dgm:prSet/>
      <dgm:spPr/>
      <dgm:t>
        <a:bodyPr/>
        <a:lstStyle/>
        <a:p>
          <a:endParaRPr lang="en-US"/>
        </a:p>
      </dgm:t>
    </dgm:pt>
    <dgm:pt modelId="{65A29292-2A3F-4789-8BDA-CC0042A5D07E}">
      <dgm:prSet phldrT="[Text]"/>
      <dgm:spPr>
        <a:xfrm>
          <a:off x="3616" y="1272539"/>
          <a:ext cx="1581224" cy="1696720"/>
        </a:xfrm>
        <a:prstGeom prst="roundRect">
          <a:avLst/>
        </a:prstGeom>
      </dgm:spPr>
      <dgm:t>
        <a:bodyPr/>
        <a:lstStyle/>
        <a:p>
          <a:r>
            <a:rPr lang="en-US" dirty="0">
              <a:latin typeface="Franklin Gothic Book"/>
              <a:ea typeface="+mn-ea"/>
              <a:cs typeface="Arial" charset="0"/>
            </a:rPr>
            <a:t>Energy Audit identifies potential energy efficiency measures (</a:t>
          </a:r>
          <a:r>
            <a:rPr lang="en-US" dirty="0" err="1">
              <a:latin typeface="Franklin Gothic Book"/>
              <a:ea typeface="+mn-ea"/>
              <a:cs typeface="Arial" charset="0"/>
            </a:rPr>
            <a:t>EEMs</a:t>
          </a:r>
          <a:r>
            <a:rPr lang="en-US" dirty="0">
              <a:latin typeface="Franklin Gothic Book"/>
              <a:ea typeface="+mn-ea"/>
              <a:cs typeface="Arial" charset="0"/>
            </a:rPr>
            <a:t>).</a:t>
          </a:r>
          <a:endParaRPr lang="en-US" dirty="0">
            <a:latin typeface="Franklin Gothic Book"/>
            <a:ea typeface="+mn-ea"/>
            <a:cs typeface="+mn-cs"/>
          </a:endParaRPr>
        </a:p>
      </dgm:t>
    </dgm:pt>
    <dgm:pt modelId="{7ACEA62D-778D-4CB1-AEC1-961BA883E927}" type="sibTrans" cxnId="{B81CD1B7-8A19-4B89-B0D8-6C059DD34569}">
      <dgm:prSet/>
      <dgm:spPr/>
      <dgm:t>
        <a:bodyPr/>
        <a:lstStyle/>
        <a:p>
          <a:endParaRPr lang="en-US"/>
        </a:p>
      </dgm:t>
    </dgm:pt>
    <dgm:pt modelId="{0706C30E-6F49-42E7-86D5-ECA899F1F3E5}" type="parTrans" cxnId="{B81CD1B7-8A19-4B89-B0D8-6C059DD34569}">
      <dgm:prSet/>
      <dgm:spPr/>
      <dgm:t>
        <a:bodyPr/>
        <a:lstStyle/>
        <a:p>
          <a:endParaRPr lang="en-US"/>
        </a:p>
      </dgm:t>
    </dgm:pt>
    <dgm:pt modelId="{2ECF4A5C-932F-45C9-8D83-ADB69BD2CAE8}">
      <dgm:prSet/>
      <dgm:spPr>
        <a:xfrm>
          <a:off x="6644759" y="1272539"/>
          <a:ext cx="1581224" cy="1696720"/>
        </a:xfrm>
        <a:prstGeom prst="roundRect">
          <a:avLst/>
        </a:prstGeom>
      </dgm:spPr>
      <dgm:t>
        <a:bodyPr/>
        <a:lstStyle/>
        <a:p>
          <a:r>
            <a:rPr lang="en-US" b="0" dirty="0">
              <a:latin typeface="Franklin Gothic Book"/>
              <a:ea typeface="+mn-ea"/>
              <a:cs typeface="Arial" charset="0"/>
            </a:rPr>
            <a:t>Energy efficiency work also greatly improves the comfort, safety and convenience of tenants.</a:t>
          </a:r>
          <a:endParaRPr lang="en-US" b="0" dirty="0">
            <a:latin typeface="Franklin Gothic Book"/>
            <a:ea typeface="+mn-ea"/>
            <a:cs typeface="+mn-cs"/>
          </a:endParaRPr>
        </a:p>
      </dgm:t>
    </dgm:pt>
    <dgm:pt modelId="{A4F50B5C-61DF-46AD-BA6A-A15F91046B49}" type="parTrans" cxnId="{9974B629-46D9-4B2B-89A5-D3F59ADBDECC}">
      <dgm:prSet/>
      <dgm:spPr/>
      <dgm:t>
        <a:bodyPr/>
        <a:lstStyle/>
        <a:p>
          <a:endParaRPr lang="en-US"/>
        </a:p>
      </dgm:t>
    </dgm:pt>
    <dgm:pt modelId="{4B5CF40D-CD5F-4C5D-9419-2B0FD8A58E47}" type="sibTrans" cxnId="{9974B629-46D9-4B2B-89A5-D3F59ADBDECC}">
      <dgm:prSet/>
      <dgm:spPr/>
      <dgm:t>
        <a:bodyPr/>
        <a:lstStyle/>
        <a:p>
          <a:endParaRPr lang="en-US"/>
        </a:p>
      </dgm:t>
    </dgm:pt>
    <dgm:pt modelId="{D07C0F49-2533-4FCB-BCB8-E96A93E3C9CD}">
      <dgm:prSet/>
      <dgm:spPr>
        <a:xfrm>
          <a:off x="4984473" y="1272539"/>
          <a:ext cx="1581224" cy="1696720"/>
        </a:xfrm>
        <a:prstGeom prst="roundRect">
          <a:avLst/>
        </a:prstGeom>
      </dgm:spPr>
      <dgm:t>
        <a:bodyPr/>
        <a:lstStyle/>
        <a:p>
          <a:endParaRPr lang="en-US" dirty="0">
            <a:solidFill>
              <a:srgbClr val="FFFFFF"/>
            </a:solidFill>
            <a:latin typeface="Franklin Gothic Book"/>
            <a:ea typeface="+mn-ea"/>
            <a:cs typeface="Arial" charset="0"/>
          </a:endParaRPr>
        </a:p>
      </dgm:t>
    </dgm:pt>
    <dgm:pt modelId="{2E45AD72-6833-4E4F-912C-85395F5955ED}" type="parTrans" cxnId="{89398531-2DF7-4B68-8C00-49C216FB243C}">
      <dgm:prSet/>
      <dgm:spPr/>
      <dgm:t>
        <a:bodyPr/>
        <a:lstStyle/>
        <a:p>
          <a:endParaRPr lang="en-US"/>
        </a:p>
      </dgm:t>
    </dgm:pt>
    <dgm:pt modelId="{A0888CD0-4CC8-4D0A-99C6-B37C2FEAE3F2}" type="sibTrans" cxnId="{89398531-2DF7-4B68-8C00-49C216FB243C}">
      <dgm:prSet/>
      <dgm:spPr/>
      <dgm:t>
        <a:bodyPr/>
        <a:lstStyle/>
        <a:p>
          <a:endParaRPr lang="en-US"/>
        </a:p>
      </dgm:t>
    </dgm:pt>
    <dgm:pt modelId="{9DDA6310-56A0-4B15-B03B-0AFF79ED4D1F}">
      <dgm:prSet/>
      <dgm:spPr>
        <a:xfrm>
          <a:off x="3324187" y="1272539"/>
          <a:ext cx="1581224" cy="1696720"/>
        </a:xfrm>
        <a:prstGeom prst="roundRect">
          <a:avLst/>
        </a:prstGeom>
      </dgm:spPr>
      <dgm:t>
        <a:bodyPr/>
        <a:lstStyle/>
        <a:p>
          <a:r>
            <a:rPr lang="en-US" dirty="0">
              <a:latin typeface="Franklin Gothic Book"/>
              <a:ea typeface="+mn-ea"/>
              <a:cs typeface="+mn-cs"/>
            </a:rPr>
            <a:t>PSE&amp;G pays 100% of the costs to install the identified </a:t>
          </a:r>
          <a:r>
            <a:rPr lang="en-US" dirty="0" err="1">
              <a:latin typeface="Franklin Gothic Book"/>
              <a:ea typeface="+mn-ea"/>
              <a:cs typeface="+mn-cs"/>
            </a:rPr>
            <a:t>EEMs</a:t>
          </a:r>
          <a:r>
            <a:rPr lang="en-US" dirty="0">
              <a:latin typeface="Franklin Gothic Book"/>
              <a:ea typeface="+mn-ea"/>
              <a:cs typeface="+mn-cs"/>
            </a:rPr>
            <a:t> upfront</a:t>
          </a:r>
        </a:p>
      </dgm:t>
    </dgm:pt>
    <dgm:pt modelId="{90B7015C-3C42-490D-817C-FBAD711138D2}" type="parTrans" cxnId="{54B657AF-4699-487C-BE82-EC9B8C7EB092}">
      <dgm:prSet/>
      <dgm:spPr/>
      <dgm:t>
        <a:bodyPr/>
        <a:lstStyle/>
        <a:p>
          <a:endParaRPr lang="en-US"/>
        </a:p>
      </dgm:t>
    </dgm:pt>
    <dgm:pt modelId="{245A0E7E-1AE8-445A-B2A6-9D6981685B3E}" type="sibTrans" cxnId="{54B657AF-4699-487C-BE82-EC9B8C7EB092}">
      <dgm:prSet/>
      <dgm:spPr/>
      <dgm:t>
        <a:bodyPr/>
        <a:lstStyle/>
        <a:p>
          <a:endParaRPr lang="en-US"/>
        </a:p>
      </dgm:t>
    </dgm:pt>
    <dgm:pt modelId="{B02C7680-E59C-4C9C-AFDF-32EB2751CF52}">
      <dgm:prSet/>
      <dgm:spPr>
        <a:xfrm>
          <a:off x="1663902" y="1272539"/>
          <a:ext cx="1581224" cy="1696720"/>
        </a:xfrm>
        <a:prstGeom prst="roundRect">
          <a:avLst/>
        </a:prstGeom>
      </dgm:spPr>
      <dgm:t>
        <a:bodyPr/>
        <a:lstStyle/>
        <a:p>
          <a:r>
            <a:rPr lang="en-US" dirty="0">
              <a:latin typeface="Franklin Gothic Book"/>
              <a:ea typeface="+mn-ea"/>
              <a:cs typeface="Arial" charset="0"/>
            </a:rPr>
            <a:t>Engineering design based on customer-selected </a:t>
          </a:r>
          <a:r>
            <a:rPr lang="en-US" dirty="0" err="1">
              <a:latin typeface="Franklin Gothic Book"/>
              <a:ea typeface="+mn-ea"/>
              <a:cs typeface="Arial" charset="0"/>
            </a:rPr>
            <a:t>EEMs</a:t>
          </a:r>
          <a:r>
            <a:rPr lang="en-US" dirty="0">
              <a:latin typeface="Franklin Gothic Book"/>
              <a:ea typeface="+mn-ea"/>
              <a:cs typeface="Arial" charset="0"/>
            </a:rPr>
            <a:t>.  Bid-ready project delivered to the </a:t>
          </a:r>
          <a:r>
            <a:rPr lang="en-US" dirty="0" err="1">
              <a:latin typeface="Franklin Gothic Book"/>
              <a:ea typeface="+mn-ea"/>
              <a:cs typeface="Arial" charset="0"/>
            </a:rPr>
            <a:t>MFH</a:t>
          </a:r>
          <a:r>
            <a:rPr lang="en-US" dirty="0">
              <a:latin typeface="Franklin Gothic Book"/>
              <a:ea typeface="+mn-ea"/>
              <a:cs typeface="Arial" charset="0"/>
            </a:rPr>
            <a:t> owner.</a:t>
          </a:r>
          <a:endParaRPr lang="en-US" dirty="0">
            <a:latin typeface="Franklin Gothic Book"/>
            <a:ea typeface="+mn-ea"/>
            <a:cs typeface="+mn-cs"/>
          </a:endParaRPr>
        </a:p>
      </dgm:t>
    </dgm:pt>
    <dgm:pt modelId="{86B66509-B883-4B5A-BD25-3C6B6CBC2E8E}" type="sibTrans" cxnId="{966C07EF-799A-4111-9FAC-13F0B0456421}">
      <dgm:prSet/>
      <dgm:spPr/>
      <dgm:t>
        <a:bodyPr/>
        <a:lstStyle/>
        <a:p>
          <a:endParaRPr lang="en-US"/>
        </a:p>
      </dgm:t>
    </dgm:pt>
    <dgm:pt modelId="{069E8402-C015-4B3E-A0DB-084A31AA7854}" type="parTrans" cxnId="{966C07EF-799A-4111-9FAC-13F0B0456421}">
      <dgm:prSet/>
      <dgm:spPr/>
      <dgm:t>
        <a:bodyPr/>
        <a:lstStyle/>
        <a:p>
          <a:endParaRPr lang="en-US"/>
        </a:p>
      </dgm:t>
    </dgm:pt>
    <dgm:pt modelId="{AB18EC29-1B23-465C-B421-A414C8862537}" type="pres">
      <dgm:prSet presAssocID="{7CC6B59D-F018-4DF5-8FA0-83270DA4A66B}" presName="CompostProcess" presStyleCnt="0">
        <dgm:presLayoutVars>
          <dgm:dir/>
          <dgm:resizeHandles val="exact"/>
        </dgm:presLayoutVars>
      </dgm:prSet>
      <dgm:spPr/>
    </dgm:pt>
    <dgm:pt modelId="{856736BA-A44A-402E-AC17-82B7B5D4505B}" type="pres">
      <dgm:prSet presAssocID="{7CC6B59D-F018-4DF5-8FA0-83270DA4A66B}" presName="arrow" presStyleLbl="bgShp" presStyleIdx="0" presStyleCnt="1"/>
      <dgm:spPr>
        <a:xfrm>
          <a:off x="617219" y="0"/>
          <a:ext cx="6995160" cy="4241800"/>
        </a:xfrm>
        <a:prstGeom prst="rightArrow">
          <a:avLst/>
        </a:prstGeom>
      </dgm:spPr>
    </dgm:pt>
    <dgm:pt modelId="{585C30CB-91FE-4A5F-B7C8-23797ED95BB7}" type="pres">
      <dgm:prSet presAssocID="{7CC6B59D-F018-4DF5-8FA0-83270DA4A66B}" presName="linearProcess" presStyleCnt="0"/>
      <dgm:spPr/>
    </dgm:pt>
    <dgm:pt modelId="{3D4DA54B-7152-465B-A42A-9DFA7FFD5578}" type="pres">
      <dgm:prSet presAssocID="{65A29292-2A3F-4789-8BDA-CC0042A5D07E}" presName="textNode" presStyleLbl="node1" presStyleIdx="0" presStyleCnt="5">
        <dgm:presLayoutVars>
          <dgm:bulletEnabled val="1"/>
        </dgm:presLayoutVars>
      </dgm:prSet>
      <dgm:spPr/>
    </dgm:pt>
    <dgm:pt modelId="{D0444385-A633-4FF2-AE27-DD2B9850CCEC}" type="pres">
      <dgm:prSet presAssocID="{7ACEA62D-778D-4CB1-AEC1-961BA883E927}" presName="sibTrans" presStyleCnt="0"/>
      <dgm:spPr/>
    </dgm:pt>
    <dgm:pt modelId="{4D4ED22D-732A-4FF9-9EC3-EB2A52BDB405}" type="pres">
      <dgm:prSet presAssocID="{B02C7680-E59C-4C9C-AFDF-32EB2751CF52}" presName="textNode" presStyleLbl="node1" presStyleIdx="1" presStyleCnt="5">
        <dgm:presLayoutVars>
          <dgm:bulletEnabled val="1"/>
        </dgm:presLayoutVars>
      </dgm:prSet>
      <dgm:spPr/>
    </dgm:pt>
    <dgm:pt modelId="{89D510A0-27D3-410F-8170-B13174D68AB7}" type="pres">
      <dgm:prSet presAssocID="{86B66509-B883-4B5A-BD25-3C6B6CBC2E8E}" presName="sibTrans" presStyleCnt="0"/>
      <dgm:spPr/>
    </dgm:pt>
    <dgm:pt modelId="{D112157A-35EF-4D30-8041-43293E6D8CB1}" type="pres">
      <dgm:prSet presAssocID="{9DDA6310-56A0-4B15-B03B-0AFF79ED4D1F}" presName="textNode" presStyleLbl="node1" presStyleIdx="2" presStyleCnt="5">
        <dgm:presLayoutVars>
          <dgm:bulletEnabled val="1"/>
        </dgm:presLayoutVars>
      </dgm:prSet>
      <dgm:spPr/>
    </dgm:pt>
    <dgm:pt modelId="{B47570CA-4149-4CF0-908D-580B507CC38D}" type="pres">
      <dgm:prSet presAssocID="{245A0E7E-1AE8-445A-B2A6-9D6981685B3E}" presName="sibTrans" presStyleCnt="0"/>
      <dgm:spPr/>
    </dgm:pt>
    <dgm:pt modelId="{864CC725-33BB-4EBA-9234-7B7E78D32CFE}" type="pres">
      <dgm:prSet presAssocID="{875505E4-416E-4D23-AA51-C7F8C7BB2E98}" presName="textNode" presStyleLbl="node1" presStyleIdx="3" presStyleCnt="5">
        <dgm:presLayoutVars>
          <dgm:bulletEnabled val="1"/>
        </dgm:presLayoutVars>
      </dgm:prSet>
      <dgm:spPr/>
    </dgm:pt>
    <dgm:pt modelId="{1D6B88CA-AD1E-43DF-A4D1-D7DEA73D456F}" type="pres">
      <dgm:prSet presAssocID="{D2E33B08-0BEB-491F-9011-3D5787C45506}" presName="sibTrans" presStyleCnt="0"/>
      <dgm:spPr/>
    </dgm:pt>
    <dgm:pt modelId="{89954855-1044-4175-A5FB-D874AFB3E513}" type="pres">
      <dgm:prSet presAssocID="{2ECF4A5C-932F-45C9-8D83-ADB69BD2CAE8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9974B629-46D9-4B2B-89A5-D3F59ADBDECC}" srcId="{7CC6B59D-F018-4DF5-8FA0-83270DA4A66B}" destId="{2ECF4A5C-932F-45C9-8D83-ADB69BD2CAE8}" srcOrd="4" destOrd="0" parTransId="{A4F50B5C-61DF-46AD-BA6A-A15F91046B49}" sibTransId="{4B5CF40D-CD5F-4C5D-9419-2B0FD8A58E47}"/>
    <dgm:cxn modelId="{D51F182D-3DAA-440C-8806-56EABF0F7A7C}" type="presOf" srcId="{D07C0F49-2533-4FCB-BCB8-E96A93E3C9CD}" destId="{864CC725-33BB-4EBA-9234-7B7E78D32CFE}" srcOrd="0" destOrd="1" presId="urn:microsoft.com/office/officeart/2005/8/layout/hProcess9"/>
    <dgm:cxn modelId="{89398531-2DF7-4B68-8C00-49C216FB243C}" srcId="{875505E4-416E-4D23-AA51-C7F8C7BB2E98}" destId="{D07C0F49-2533-4FCB-BCB8-E96A93E3C9CD}" srcOrd="0" destOrd="0" parTransId="{2E45AD72-6833-4E4F-912C-85395F5955ED}" sibTransId="{A0888CD0-4CC8-4D0A-99C6-B37C2FEAE3F2}"/>
    <dgm:cxn modelId="{D833475E-9A4A-466C-B336-0A5F2D7B66F0}" type="presOf" srcId="{65A29292-2A3F-4789-8BDA-CC0042A5D07E}" destId="{3D4DA54B-7152-465B-A42A-9DFA7FFD5578}" srcOrd="0" destOrd="0" presId="urn:microsoft.com/office/officeart/2005/8/layout/hProcess9"/>
    <dgm:cxn modelId="{14E71853-B338-447A-9E6E-46B58C773215}" type="presOf" srcId="{875505E4-416E-4D23-AA51-C7F8C7BB2E98}" destId="{864CC725-33BB-4EBA-9234-7B7E78D32CFE}" srcOrd="0" destOrd="0" presId="urn:microsoft.com/office/officeart/2005/8/layout/hProcess9"/>
    <dgm:cxn modelId="{54B657AF-4699-487C-BE82-EC9B8C7EB092}" srcId="{7CC6B59D-F018-4DF5-8FA0-83270DA4A66B}" destId="{9DDA6310-56A0-4B15-B03B-0AFF79ED4D1F}" srcOrd="2" destOrd="0" parTransId="{90B7015C-3C42-490D-817C-FBAD711138D2}" sibTransId="{245A0E7E-1AE8-445A-B2A6-9D6981685B3E}"/>
    <dgm:cxn modelId="{A253BFB3-A1FB-4BBA-A44A-804CC2757019}" type="presOf" srcId="{9DDA6310-56A0-4B15-B03B-0AFF79ED4D1F}" destId="{D112157A-35EF-4D30-8041-43293E6D8CB1}" srcOrd="0" destOrd="0" presId="urn:microsoft.com/office/officeart/2005/8/layout/hProcess9"/>
    <dgm:cxn modelId="{B81CD1B7-8A19-4B89-B0D8-6C059DD34569}" srcId="{7CC6B59D-F018-4DF5-8FA0-83270DA4A66B}" destId="{65A29292-2A3F-4789-8BDA-CC0042A5D07E}" srcOrd="0" destOrd="0" parTransId="{0706C30E-6F49-42E7-86D5-ECA899F1F3E5}" sibTransId="{7ACEA62D-778D-4CB1-AEC1-961BA883E927}"/>
    <dgm:cxn modelId="{14BE4EC1-0B70-4FA0-B4F2-522F53A5F575}" type="presOf" srcId="{2ECF4A5C-932F-45C9-8D83-ADB69BD2CAE8}" destId="{89954855-1044-4175-A5FB-D874AFB3E513}" srcOrd="0" destOrd="0" presId="urn:microsoft.com/office/officeart/2005/8/layout/hProcess9"/>
    <dgm:cxn modelId="{C8038BC1-0AE9-4EB9-B632-FCACB312AB4A}" srcId="{7CC6B59D-F018-4DF5-8FA0-83270DA4A66B}" destId="{875505E4-416E-4D23-AA51-C7F8C7BB2E98}" srcOrd="3" destOrd="0" parTransId="{FF52B434-0D79-49EF-ABC1-D7625DC4165A}" sibTransId="{D2E33B08-0BEB-491F-9011-3D5787C45506}"/>
    <dgm:cxn modelId="{DE36DEDB-E965-42F5-9719-783C5B44C359}" type="presOf" srcId="{7CC6B59D-F018-4DF5-8FA0-83270DA4A66B}" destId="{AB18EC29-1B23-465C-B421-A414C8862537}" srcOrd="0" destOrd="0" presId="urn:microsoft.com/office/officeart/2005/8/layout/hProcess9"/>
    <dgm:cxn modelId="{324A96E6-CE03-4493-882F-69E2CF2FE918}" type="presOf" srcId="{B02C7680-E59C-4C9C-AFDF-32EB2751CF52}" destId="{4D4ED22D-732A-4FF9-9EC3-EB2A52BDB405}" srcOrd="0" destOrd="0" presId="urn:microsoft.com/office/officeart/2005/8/layout/hProcess9"/>
    <dgm:cxn modelId="{966C07EF-799A-4111-9FAC-13F0B0456421}" srcId="{7CC6B59D-F018-4DF5-8FA0-83270DA4A66B}" destId="{B02C7680-E59C-4C9C-AFDF-32EB2751CF52}" srcOrd="1" destOrd="0" parTransId="{069E8402-C015-4B3E-A0DB-084A31AA7854}" sibTransId="{86B66509-B883-4B5A-BD25-3C6B6CBC2E8E}"/>
    <dgm:cxn modelId="{DE0446A3-6E4F-455A-839F-287143CF128A}" type="presParOf" srcId="{AB18EC29-1B23-465C-B421-A414C8862537}" destId="{856736BA-A44A-402E-AC17-82B7B5D4505B}" srcOrd="0" destOrd="0" presId="urn:microsoft.com/office/officeart/2005/8/layout/hProcess9"/>
    <dgm:cxn modelId="{F53020AF-2435-45FC-BB45-DDAA6CDAA6B6}" type="presParOf" srcId="{AB18EC29-1B23-465C-B421-A414C8862537}" destId="{585C30CB-91FE-4A5F-B7C8-23797ED95BB7}" srcOrd="1" destOrd="0" presId="urn:microsoft.com/office/officeart/2005/8/layout/hProcess9"/>
    <dgm:cxn modelId="{38FF7B83-FE91-49B7-8A25-FF196CB8B9D3}" type="presParOf" srcId="{585C30CB-91FE-4A5F-B7C8-23797ED95BB7}" destId="{3D4DA54B-7152-465B-A42A-9DFA7FFD5578}" srcOrd="0" destOrd="0" presId="urn:microsoft.com/office/officeart/2005/8/layout/hProcess9"/>
    <dgm:cxn modelId="{70C5FBE4-AC5D-4290-8687-733F36197DF0}" type="presParOf" srcId="{585C30CB-91FE-4A5F-B7C8-23797ED95BB7}" destId="{D0444385-A633-4FF2-AE27-DD2B9850CCEC}" srcOrd="1" destOrd="0" presId="urn:microsoft.com/office/officeart/2005/8/layout/hProcess9"/>
    <dgm:cxn modelId="{EE3B17B3-3DB4-4A5F-BC44-2271457AC8FB}" type="presParOf" srcId="{585C30CB-91FE-4A5F-B7C8-23797ED95BB7}" destId="{4D4ED22D-732A-4FF9-9EC3-EB2A52BDB405}" srcOrd="2" destOrd="0" presId="urn:microsoft.com/office/officeart/2005/8/layout/hProcess9"/>
    <dgm:cxn modelId="{3AC14C40-B129-4CA6-B2FB-1932628ECE26}" type="presParOf" srcId="{585C30CB-91FE-4A5F-B7C8-23797ED95BB7}" destId="{89D510A0-27D3-410F-8170-B13174D68AB7}" srcOrd="3" destOrd="0" presId="urn:microsoft.com/office/officeart/2005/8/layout/hProcess9"/>
    <dgm:cxn modelId="{8B2C1ED0-C411-4784-AF14-D281D5057665}" type="presParOf" srcId="{585C30CB-91FE-4A5F-B7C8-23797ED95BB7}" destId="{D112157A-35EF-4D30-8041-43293E6D8CB1}" srcOrd="4" destOrd="0" presId="urn:microsoft.com/office/officeart/2005/8/layout/hProcess9"/>
    <dgm:cxn modelId="{D7232014-C481-48D0-AF97-9B28F39BFEAC}" type="presParOf" srcId="{585C30CB-91FE-4A5F-B7C8-23797ED95BB7}" destId="{B47570CA-4149-4CF0-908D-580B507CC38D}" srcOrd="5" destOrd="0" presId="urn:microsoft.com/office/officeart/2005/8/layout/hProcess9"/>
    <dgm:cxn modelId="{CF939533-6AA6-4B35-908D-3E63D4D4C957}" type="presParOf" srcId="{585C30CB-91FE-4A5F-B7C8-23797ED95BB7}" destId="{864CC725-33BB-4EBA-9234-7B7E78D32CFE}" srcOrd="6" destOrd="0" presId="urn:microsoft.com/office/officeart/2005/8/layout/hProcess9"/>
    <dgm:cxn modelId="{74A7B635-9A42-43C0-93AE-860E9F8223F9}" type="presParOf" srcId="{585C30CB-91FE-4A5F-B7C8-23797ED95BB7}" destId="{1D6B88CA-AD1E-43DF-A4D1-D7DEA73D456F}" srcOrd="7" destOrd="0" presId="urn:microsoft.com/office/officeart/2005/8/layout/hProcess9"/>
    <dgm:cxn modelId="{443DA640-2202-4207-9201-A691B17EB713}" type="presParOf" srcId="{585C30CB-91FE-4A5F-B7C8-23797ED95BB7}" destId="{89954855-1044-4175-A5FB-D874AFB3E513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6736BA-A44A-402E-AC17-82B7B5D4505B}">
      <dsp:nvSpPr>
        <dsp:cNvPr id="0" name=""/>
        <dsp:cNvSpPr/>
      </dsp:nvSpPr>
      <dsp:spPr>
        <a:xfrm>
          <a:off x="524636" y="0"/>
          <a:ext cx="5945886" cy="3605530"/>
        </a:xfrm>
        <a:prstGeom prst="right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4DA54B-7152-465B-A42A-9DFA7FFD5578}">
      <dsp:nvSpPr>
        <dsp:cNvPr id="0" name=""/>
        <dsp:cNvSpPr/>
      </dsp:nvSpPr>
      <dsp:spPr>
        <a:xfrm>
          <a:off x="3074" y="1081658"/>
          <a:ext cx="1344040" cy="144221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Franklin Gothic Book"/>
              <a:ea typeface="+mn-ea"/>
              <a:cs typeface="Arial" charset="0"/>
            </a:rPr>
            <a:t>Energy Audit identifies potential energy efficiency measures (</a:t>
          </a:r>
          <a:r>
            <a:rPr lang="en-US" sz="1100" kern="1200" dirty="0" err="1">
              <a:latin typeface="Franklin Gothic Book"/>
              <a:ea typeface="+mn-ea"/>
              <a:cs typeface="Arial" charset="0"/>
            </a:rPr>
            <a:t>EEMs</a:t>
          </a:r>
          <a:r>
            <a:rPr lang="en-US" sz="1100" kern="1200" dirty="0">
              <a:latin typeface="Franklin Gothic Book"/>
              <a:ea typeface="+mn-ea"/>
              <a:cs typeface="Arial" charset="0"/>
            </a:rPr>
            <a:t>).</a:t>
          </a:r>
          <a:endParaRPr lang="en-US" sz="1100" kern="1200" dirty="0">
            <a:latin typeface="Franklin Gothic Book"/>
            <a:ea typeface="+mn-ea"/>
            <a:cs typeface="+mn-cs"/>
          </a:endParaRPr>
        </a:p>
      </dsp:txBody>
      <dsp:txXfrm>
        <a:off x="68685" y="1147269"/>
        <a:ext cx="1212818" cy="1310990"/>
      </dsp:txXfrm>
    </dsp:sp>
    <dsp:sp modelId="{4D4ED22D-732A-4FF9-9EC3-EB2A52BDB405}">
      <dsp:nvSpPr>
        <dsp:cNvPr id="0" name=""/>
        <dsp:cNvSpPr/>
      </dsp:nvSpPr>
      <dsp:spPr>
        <a:xfrm>
          <a:off x="1414316" y="1081658"/>
          <a:ext cx="1344040" cy="144221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Franklin Gothic Book"/>
              <a:ea typeface="+mn-ea"/>
              <a:cs typeface="Arial" charset="0"/>
            </a:rPr>
            <a:t>Engineering design based on customer-selected </a:t>
          </a:r>
          <a:r>
            <a:rPr lang="en-US" sz="1100" kern="1200" dirty="0" err="1">
              <a:latin typeface="Franklin Gothic Book"/>
              <a:ea typeface="+mn-ea"/>
              <a:cs typeface="Arial" charset="0"/>
            </a:rPr>
            <a:t>EEMs</a:t>
          </a:r>
          <a:r>
            <a:rPr lang="en-US" sz="1100" kern="1200" dirty="0">
              <a:latin typeface="Franklin Gothic Book"/>
              <a:ea typeface="+mn-ea"/>
              <a:cs typeface="Arial" charset="0"/>
            </a:rPr>
            <a:t>.  Bid-ready project delivered to the </a:t>
          </a:r>
          <a:r>
            <a:rPr lang="en-US" sz="1100" kern="1200" dirty="0" err="1">
              <a:latin typeface="Franklin Gothic Book"/>
              <a:ea typeface="+mn-ea"/>
              <a:cs typeface="Arial" charset="0"/>
            </a:rPr>
            <a:t>MFH</a:t>
          </a:r>
          <a:r>
            <a:rPr lang="en-US" sz="1100" kern="1200" dirty="0">
              <a:latin typeface="Franklin Gothic Book"/>
              <a:ea typeface="+mn-ea"/>
              <a:cs typeface="Arial" charset="0"/>
            </a:rPr>
            <a:t> owner.</a:t>
          </a:r>
          <a:endParaRPr lang="en-US" sz="1100" kern="1200" dirty="0">
            <a:latin typeface="Franklin Gothic Book"/>
            <a:ea typeface="+mn-ea"/>
            <a:cs typeface="+mn-cs"/>
          </a:endParaRPr>
        </a:p>
      </dsp:txBody>
      <dsp:txXfrm>
        <a:off x="1479927" y="1147269"/>
        <a:ext cx="1212818" cy="1310990"/>
      </dsp:txXfrm>
    </dsp:sp>
    <dsp:sp modelId="{D112157A-35EF-4D30-8041-43293E6D8CB1}">
      <dsp:nvSpPr>
        <dsp:cNvPr id="0" name=""/>
        <dsp:cNvSpPr/>
      </dsp:nvSpPr>
      <dsp:spPr>
        <a:xfrm>
          <a:off x="2825559" y="1081658"/>
          <a:ext cx="1344040" cy="144221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Franklin Gothic Book"/>
              <a:ea typeface="+mn-ea"/>
              <a:cs typeface="+mn-cs"/>
            </a:rPr>
            <a:t>PSE&amp;G pays 100% of the costs to install the identified </a:t>
          </a:r>
          <a:r>
            <a:rPr lang="en-US" sz="1100" kern="1200" dirty="0" err="1">
              <a:latin typeface="Franklin Gothic Book"/>
              <a:ea typeface="+mn-ea"/>
              <a:cs typeface="+mn-cs"/>
            </a:rPr>
            <a:t>EEMs</a:t>
          </a:r>
          <a:r>
            <a:rPr lang="en-US" sz="1100" kern="1200" dirty="0">
              <a:latin typeface="Franklin Gothic Book"/>
              <a:ea typeface="+mn-ea"/>
              <a:cs typeface="+mn-cs"/>
            </a:rPr>
            <a:t> upfront</a:t>
          </a:r>
        </a:p>
      </dsp:txBody>
      <dsp:txXfrm>
        <a:off x="2891170" y="1147269"/>
        <a:ext cx="1212818" cy="1310990"/>
      </dsp:txXfrm>
    </dsp:sp>
    <dsp:sp modelId="{864CC725-33BB-4EBA-9234-7B7E78D32CFE}">
      <dsp:nvSpPr>
        <dsp:cNvPr id="0" name=""/>
        <dsp:cNvSpPr/>
      </dsp:nvSpPr>
      <dsp:spPr>
        <a:xfrm>
          <a:off x="4236802" y="1081658"/>
          <a:ext cx="1344040" cy="144221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 dirty="0">
              <a:latin typeface="Franklin Gothic Book"/>
              <a:ea typeface="+mn-ea"/>
              <a:cs typeface="Arial" charset="0"/>
            </a:rPr>
            <a:t>Upon completion, owner re-pays only a portion of the project cost over 60 months interest free on their PSE&amp;G bill</a:t>
          </a:r>
          <a:endParaRPr lang="en-US" sz="1100" b="0" kern="1200" dirty="0">
            <a:latin typeface="Franklin Gothic Book"/>
            <a:ea typeface="+mn-ea"/>
            <a:cs typeface="+mn-cs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kern="1200" dirty="0">
            <a:solidFill>
              <a:srgbClr val="FFFFFF"/>
            </a:solidFill>
            <a:latin typeface="Franklin Gothic Book"/>
            <a:ea typeface="+mn-ea"/>
            <a:cs typeface="Arial" charset="0"/>
          </a:endParaRPr>
        </a:p>
      </dsp:txBody>
      <dsp:txXfrm>
        <a:off x="4302413" y="1147269"/>
        <a:ext cx="1212818" cy="1310990"/>
      </dsp:txXfrm>
    </dsp:sp>
    <dsp:sp modelId="{89954855-1044-4175-A5FB-D874AFB3E513}">
      <dsp:nvSpPr>
        <dsp:cNvPr id="0" name=""/>
        <dsp:cNvSpPr/>
      </dsp:nvSpPr>
      <dsp:spPr>
        <a:xfrm>
          <a:off x="5648045" y="1081658"/>
          <a:ext cx="1344040" cy="144221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 dirty="0">
              <a:latin typeface="Franklin Gothic Book"/>
              <a:ea typeface="+mn-ea"/>
              <a:cs typeface="Arial" charset="0"/>
            </a:rPr>
            <a:t>Energy efficiency work also greatly improves the comfort, safety and convenience of tenants.</a:t>
          </a:r>
          <a:endParaRPr lang="en-US" sz="1100" b="0" kern="1200" dirty="0">
            <a:latin typeface="Franklin Gothic Book"/>
            <a:ea typeface="+mn-ea"/>
            <a:cs typeface="+mn-cs"/>
          </a:endParaRPr>
        </a:p>
      </dsp:txBody>
      <dsp:txXfrm>
        <a:off x="5713656" y="1147269"/>
        <a:ext cx="1212818" cy="13109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4A0ED-7559-43CB-B57A-53560AE9274E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74925" y="1257300"/>
            <a:ext cx="262255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11ED6-CBC2-4353-9116-D83C9E195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87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03438" y="685800"/>
            <a:ext cx="26511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BF22D-B511-4A01-B027-EC0D7E8BC13F}" type="slidenum">
              <a:rPr kumimoji="0" lang="en-US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4193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C9DA71-D90B-4DDC-92D8-C7A5854734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2337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6CA895A5-3251-46D7-B0A6-E2BE9E9294C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62A0A194-3A8D-4CA1-953E-07FF7F0FBD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0DE89EE2-FC80-4581-88AD-220FD0E997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355815-FFEB-4C37-A6D3-3DD515A7D0A9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095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>
            <a:extLst>
              <a:ext uri="{FF2B5EF4-FFF2-40B4-BE49-F238E27FC236}">
                <a16:creationId xmlns:a16="http://schemas.microsoft.com/office/drawing/2014/main" id="{9CB4D40D-142B-4B13-8329-24CC172B1E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>
            <a:extLst>
              <a:ext uri="{FF2B5EF4-FFF2-40B4-BE49-F238E27FC236}">
                <a16:creationId xmlns:a16="http://schemas.microsoft.com/office/drawing/2014/main" id="{4CAB4A58-E051-47AF-9DC0-CC5F7CD8CA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8783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96448" y="2072219"/>
            <a:ext cx="7177014" cy="665437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lang="en-US" smtClean="0"/>
            </a:lvl1pPr>
            <a:lvl2pPr>
              <a:buClr>
                <a:schemeClr val="accent1"/>
              </a:buCl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366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96448" y="2072219"/>
            <a:ext cx="7177014" cy="665437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lang="en-US" smtClean="0"/>
            </a:lvl1pPr>
            <a:lvl2pPr>
              <a:buClr>
                <a:schemeClr val="accent1"/>
              </a:buCl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8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is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0">
            <a:extLst>
              <a:ext uri="{FF2B5EF4-FFF2-40B4-BE49-F238E27FC236}">
                <a16:creationId xmlns:a16="http://schemas.microsoft.com/office/drawing/2014/main" id="{458F90F2-A0E2-4482-84FF-CA602B86DB6D}"/>
              </a:ext>
            </a:extLst>
          </p:cNvPr>
          <p:cNvSpPr/>
          <p:nvPr/>
        </p:nvSpPr>
        <p:spPr>
          <a:xfrm>
            <a:off x="0" y="0"/>
            <a:ext cx="7772400" cy="10058400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901 h 2002901"/>
              <a:gd name="connsiteX1" fmla="*/ 2619331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619331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rgbClr val="8CA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30" dirty="0">
              <a:solidFill>
                <a:srgbClr val="506E94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C3249307-25DC-4656-BFA5-D9A81358A40C}"/>
              </a:ext>
            </a:extLst>
          </p:cNvPr>
          <p:cNvSpPr>
            <a:spLocks noChangeAspect="1"/>
          </p:cNvSpPr>
          <p:nvPr/>
        </p:nvSpPr>
        <p:spPr>
          <a:xfrm>
            <a:off x="21590" y="6051339"/>
            <a:ext cx="2358708" cy="4023360"/>
          </a:xfrm>
          <a:prstGeom prst="rtTriangle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30" dirty="0">
              <a:solidFill>
                <a:srgbClr val="FFFFFF"/>
              </a:solidFill>
            </a:endParaRPr>
          </a:p>
        </p:txBody>
      </p:sp>
      <p:sp>
        <p:nvSpPr>
          <p:cNvPr id="6" name="Isosceles Triangle 3">
            <a:extLst>
              <a:ext uri="{FF2B5EF4-FFF2-40B4-BE49-F238E27FC236}">
                <a16:creationId xmlns:a16="http://schemas.microsoft.com/office/drawing/2014/main" id="{6AE298C3-7652-4858-AF44-39678D6C1CA9}"/>
              </a:ext>
            </a:extLst>
          </p:cNvPr>
          <p:cNvSpPr/>
          <p:nvPr/>
        </p:nvSpPr>
        <p:spPr>
          <a:xfrm rot="5400000">
            <a:off x="-1457099" y="7421920"/>
            <a:ext cx="4116493" cy="1207691"/>
          </a:xfrm>
          <a:custGeom>
            <a:avLst/>
            <a:gdLst>
              <a:gd name="connsiteX0" fmla="*/ 0 w 2753784"/>
              <a:gd name="connsiteY0" fmla="*/ 1422051 h 1422051"/>
              <a:gd name="connsiteX1" fmla="*/ 1376892 w 2753784"/>
              <a:gd name="connsiteY1" fmla="*/ 0 h 1422051"/>
              <a:gd name="connsiteX2" fmla="*/ 2753784 w 2753784"/>
              <a:gd name="connsiteY2" fmla="*/ 1422051 h 1422051"/>
              <a:gd name="connsiteX3" fmla="*/ 0 w 2753784"/>
              <a:gd name="connsiteY3" fmla="*/ 1422051 h 1422051"/>
              <a:gd name="connsiteX0" fmla="*/ 0 w 2806701"/>
              <a:gd name="connsiteY0" fmla="*/ 1422054 h 1422054"/>
              <a:gd name="connsiteX1" fmla="*/ 1429809 w 2806701"/>
              <a:gd name="connsiteY1" fmla="*/ 0 h 1422054"/>
              <a:gd name="connsiteX2" fmla="*/ 2806701 w 2806701"/>
              <a:gd name="connsiteY2" fmla="*/ 1422051 h 1422054"/>
              <a:gd name="connsiteX3" fmla="*/ 0 w 2806701"/>
              <a:gd name="connsiteY3" fmla="*/ 1422054 h 1422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6701" h="1422054">
                <a:moveTo>
                  <a:pt x="0" y="1422054"/>
                </a:moveTo>
                <a:lnTo>
                  <a:pt x="1429809" y="0"/>
                </a:lnTo>
                <a:lnTo>
                  <a:pt x="2806701" y="1422051"/>
                </a:lnTo>
                <a:lnTo>
                  <a:pt x="0" y="1422054"/>
                </a:lnTo>
                <a:close/>
              </a:path>
            </a:pathLst>
          </a:custGeom>
          <a:pattFill prst="dkHorz">
            <a:fgClr>
              <a:schemeClr val="accent6">
                <a:lumMod val="20000"/>
                <a:lumOff val="80000"/>
              </a:schemeClr>
            </a:fgClr>
            <a:bgClr>
              <a:srgbClr val="8CAABA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30" dirty="0">
              <a:solidFill>
                <a:srgbClr val="00000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 rot="18966897">
            <a:off x="-16716" y="2561434"/>
            <a:ext cx="5629590" cy="1766315"/>
          </a:xfrm>
          <a:prstGeom prst="rect">
            <a:avLst/>
          </a:prstGeom>
        </p:spPr>
        <p:txBody>
          <a:bodyPr bIns="9144"/>
          <a:lstStyle>
            <a:lvl1pPr>
              <a:defRPr sz="289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 rot="18967986">
            <a:off x="530358" y="4125715"/>
            <a:ext cx="5534461" cy="482913"/>
          </a:xfrm>
          <a:prstGeom prst="rect">
            <a:avLst/>
          </a:prstGeo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105" b="0" i="0" u="none" strike="noStrike" kern="1200" cap="all" spc="51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38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7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5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4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3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1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08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204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692966-38F8-4B55-A121-806661E5DD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7D5E2EB3-BD89-4CC8-AA39-134DE4A698C8}" type="datetimeFigureOut">
              <a:rPr lang="en-US"/>
              <a:pPr>
                <a:defRPr/>
              </a:pPr>
              <a:t>9/25/2019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439C8E-54EC-4EF3-8F56-EE295EDFC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42BF6-3F9E-4B6B-B495-B28D1750A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39672F9E-733D-4A0C-A939-73502EEE7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982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150" b="1" i="1">
                <a:solidFill>
                  <a:srgbClr val="0C133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150" b="1" i="1">
                <a:solidFill>
                  <a:srgbClr val="0C133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150" b="1" i="1">
                <a:solidFill>
                  <a:srgbClr val="0C133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550" y="3970701"/>
            <a:ext cx="5829300" cy="1177245"/>
          </a:xfrm>
        </p:spPr>
        <p:txBody>
          <a:bodyPr anchor="b"/>
          <a:lstStyle>
            <a:lvl1pPr algn="ctr"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35449"/>
          </a:xfrm>
        </p:spPr>
        <p:txBody>
          <a:bodyPr/>
          <a:lstStyle>
            <a:lvl1pPr marL="0" indent="0" algn="ctr">
              <a:buNone/>
              <a:defRPr sz="1530"/>
            </a:lvl1pPr>
            <a:lvl2pPr marL="291465" indent="0" algn="ctr">
              <a:buNone/>
              <a:defRPr sz="1275"/>
            </a:lvl2pPr>
            <a:lvl3pPr marL="582930" indent="0" algn="ctr">
              <a:buNone/>
              <a:defRPr sz="1148"/>
            </a:lvl3pPr>
            <a:lvl4pPr marL="874395" indent="0" algn="ctr">
              <a:buNone/>
              <a:defRPr sz="1020"/>
            </a:lvl4pPr>
            <a:lvl5pPr marL="1165860" indent="0" algn="ctr">
              <a:buNone/>
              <a:defRPr sz="1020"/>
            </a:lvl5pPr>
            <a:lvl6pPr marL="1457325" indent="0" algn="ctr">
              <a:buNone/>
              <a:defRPr sz="1020"/>
            </a:lvl6pPr>
            <a:lvl7pPr marL="1748790" indent="0" algn="ctr">
              <a:buNone/>
              <a:defRPr sz="1020"/>
            </a:lvl7pPr>
            <a:lvl8pPr marL="2040255" indent="0" algn="ctr">
              <a:buNone/>
              <a:defRPr sz="1020"/>
            </a:lvl8pPr>
            <a:lvl9pPr marL="2331720" indent="0" algn="ctr">
              <a:buNone/>
              <a:defRPr sz="10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8620" y="9354312"/>
            <a:ext cx="1787652" cy="276999"/>
          </a:xfrm>
        </p:spPr>
        <p:txBody>
          <a:bodyPr/>
          <a:lstStyle/>
          <a:p>
            <a:fld id="{575AA12C-9A73-46B8-ABFE-93D0BB5E8447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2616" y="9354312"/>
            <a:ext cx="2487168" cy="276999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96128" y="9354312"/>
            <a:ext cx="1787652" cy="276999"/>
          </a:xfrm>
        </p:spPr>
        <p:txBody>
          <a:bodyPr/>
          <a:lstStyle/>
          <a:p>
            <a:fld id="{018BD0BB-D41C-476D-9D6E-07320BDB0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34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0">
            <a:extLst>
              <a:ext uri="{FF2B5EF4-FFF2-40B4-BE49-F238E27FC236}">
                <a16:creationId xmlns:a16="http://schemas.microsoft.com/office/drawing/2014/main" id="{03DFD668-17EF-4D25-B274-217E95F93A22}"/>
              </a:ext>
            </a:extLst>
          </p:cNvPr>
          <p:cNvSpPr/>
          <p:nvPr/>
        </p:nvSpPr>
        <p:spPr>
          <a:xfrm>
            <a:off x="0" y="0"/>
            <a:ext cx="7772400" cy="10058400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901 h 2002901"/>
              <a:gd name="connsiteX1" fmla="*/ 2619331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619331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rgbClr val="8CA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3886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30" b="0" i="0" u="none" strike="noStrike" kern="1200" cap="none" spc="0" normalizeH="0" baseline="0" noProof="0" dirty="0">
              <a:ln>
                <a:noFill/>
              </a:ln>
              <a:solidFill>
                <a:srgbClr val="506E94">
                  <a:lumMod val="60000"/>
                  <a:lumOff val="40000"/>
                </a:srgb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13C58F36-FD99-4223-B882-9878652DCDD3}"/>
              </a:ext>
            </a:extLst>
          </p:cNvPr>
          <p:cNvSpPr>
            <a:spLocks noChangeAspect="1"/>
          </p:cNvSpPr>
          <p:nvPr/>
        </p:nvSpPr>
        <p:spPr>
          <a:xfrm>
            <a:off x="21590" y="6051339"/>
            <a:ext cx="2358708" cy="4023360"/>
          </a:xfrm>
          <a:prstGeom prst="rtTriangle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3886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3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Isosceles Triangle 3">
            <a:extLst>
              <a:ext uri="{FF2B5EF4-FFF2-40B4-BE49-F238E27FC236}">
                <a16:creationId xmlns:a16="http://schemas.microsoft.com/office/drawing/2014/main" id="{08DA8E22-31A3-4F40-90AB-608B23E26535}"/>
              </a:ext>
            </a:extLst>
          </p:cNvPr>
          <p:cNvSpPr/>
          <p:nvPr/>
        </p:nvSpPr>
        <p:spPr>
          <a:xfrm rot="5400000">
            <a:off x="-1457099" y="7421920"/>
            <a:ext cx="4116493" cy="1207691"/>
          </a:xfrm>
          <a:custGeom>
            <a:avLst/>
            <a:gdLst>
              <a:gd name="connsiteX0" fmla="*/ 0 w 2753784"/>
              <a:gd name="connsiteY0" fmla="*/ 1422051 h 1422051"/>
              <a:gd name="connsiteX1" fmla="*/ 1376892 w 2753784"/>
              <a:gd name="connsiteY1" fmla="*/ 0 h 1422051"/>
              <a:gd name="connsiteX2" fmla="*/ 2753784 w 2753784"/>
              <a:gd name="connsiteY2" fmla="*/ 1422051 h 1422051"/>
              <a:gd name="connsiteX3" fmla="*/ 0 w 2753784"/>
              <a:gd name="connsiteY3" fmla="*/ 1422051 h 1422051"/>
              <a:gd name="connsiteX0" fmla="*/ 0 w 2806701"/>
              <a:gd name="connsiteY0" fmla="*/ 1422054 h 1422054"/>
              <a:gd name="connsiteX1" fmla="*/ 1429809 w 2806701"/>
              <a:gd name="connsiteY1" fmla="*/ 0 h 1422054"/>
              <a:gd name="connsiteX2" fmla="*/ 2806701 w 2806701"/>
              <a:gd name="connsiteY2" fmla="*/ 1422051 h 1422054"/>
              <a:gd name="connsiteX3" fmla="*/ 0 w 2806701"/>
              <a:gd name="connsiteY3" fmla="*/ 1422054 h 1422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6701" h="1422054">
                <a:moveTo>
                  <a:pt x="0" y="1422054"/>
                </a:moveTo>
                <a:lnTo>
                  <a:pt x="1429809" y="0"/>
                </a:lnTo>
                <a:lnTo>
                  <a:pt x="2806701" y="1422051"/>
                </a:lnTo>
                <a:lnTo>
                  <a:pt x="0" y="1422054"/>
                </a:lnTo>
                <a:close/>
              </a:path>
            </a:pathLst>
          </a:custGeom>
          <a:pattFill prst="dkHorz">
            <a:fgClr>
              <a:schemeClr val="accent6">
                <a:lumMod val="20000"/>
                <a:lumOff val="80000"/>
              </a:schemeClr>
            </a:fgClr>
            <a:bgClr>
              <a:srgbClr val="8CAABA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3886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3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78EA7E-1F27-438E-94FC-9C212F926812}"/>
              </a:ext>
            </a:extLst>
          </p:cNvPr>
          <p:cNvSpPr txBox="1"/>
          <p:nvPr/>
        </p:nvSpPr>
        <p:spPr>
          <a:xfrm>
            <a:off x="458788" y="8598537"/>
            <a:ext cx="1474867" cy="6929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3886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9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ＭＳ Ｐゴシック" pitchFamily="34" charset="-128"/>
                <a:cs typeface="Arial" pitchFamily="34" charset="0"/>
              </a:rPr>
              <a:t>We have the</a:t>
            </a:r>
            <a:endParaRPr kumimoji="0" lang="en-US" sz="89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Medium"/>
              <a:ea typeface="ＭＳ Ｐゴシック" pitchFamily="34" charset="-128"/>
              <a:cs typeface="Arial" pitchFamily="34" charset="0"/>
            </a:endParaRPr>
          </a:p>
          <a:p>
            <a:pPr marL="0" marR="0" lvl="0" indent="0" algn="ctr" defTabSz="38862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3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Medium"/>
                <a:ea typeface="ＭＳ Ｐゴシック" pitchFamily="34" charset="-128"/>
                <a:cs typeface="Arial" pitchFamily="34" charset="0"/>
              </a:rPr>
              <a:t>energy</a:t>
            </a:r>
          </a:p>
          <a:p>
            <a:pPr marL="0" marR="0" lvl="0" indent="0" algn="ctr" defTabSz="3886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9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ＭＳ Ｐゴシック" pitchFamily="34" charset="-128"/>
                <a:cs typeface="Arial" pitchFamily="34" charset="0"/>
              </a:rPr>
              <a:t>to make things work</a:t>
            </a:r>
          </a:p>
          <a:p>
            <a:pPr marL="0" marR="0" lvl="0" indent="0" algn="ctr" defTabSz="3886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9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ea typeface="ＭＳ Ｐゴシック" pitchFamily="34" charset="-128"/>
                <a:cs typeface="Arial" pitchFamily="34" charset="0"/>
              </a:rPr>
              <a:t>… for you.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4E432CF2-E195-4A0F-AA4A-648531CE3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430" y="8160810"/>
            <a:ext cx="3787696" cy="162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 rot="18966897">
            <a:off x="-109727" y="2683073"/>
            <a:ext cx="5629590" cy="1766315"/>
          </a:xfrm>
          <a:prstGeom prst="rect">
            <a:avLst/>
          </a:prstGeom>
        </p:spPr>
        <p:txBody>
          <a:bodyPr bIns="9144" anchor="b"/>
          <a:lstStyle>
            <a:lvl1pPr>
              <a:defRPr sz="289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 rot="18967986">
            <a:off x="390118" y="4227320"/>
            <a:ext cx="5534461" cy="482913"/>
          </a:xfrm>
          <a:prstGeom prst="rect">
            <a:avLst/>
          </a:prstGeo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190" b="0" i="0" u="none" strike="noStrike" kern="1200" cap="all" spc="34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38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7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5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4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3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1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08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067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R Bod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4"/>
          <p:cNvSpPr>
            <a:spLocks noGrp="1"/>
          </p:cNvSpPr>
          <p:nvPr>
            <p:ph type="title"/>
          </p:nvPr>
        </p:nvSpPr>
        <p:spPr>
          <a:xfrm>
            <a:off x="505206" y="536448"/>
            <a:ext cx="6995160" cy="80467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idx="1"/>
          </p:nvPr>
        </p:nvSpPr>
        <p:spPr>
          <a:xfrm>
            <a:off x="505206" y="1676400"/>
            <a:ext cx="6995160" cy="6705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992408F-FBED-46A7-9FFD-65922B37DF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137410" y="9536854"/>
            <a:ext cx="5130324" cy="402802"/>
          </a:xfrm>
        </p:spPr>
        <p:txBody>
          <a:bodyPr/>
          <a:lstStyle>
            <a:lvl1pPr algn="l">
              <a:defRPr sz="680" cap="all" spc="170" baseline="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394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I Body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4"/>
          <p:cNvSpPr>
            <a:spLocks noGrp="1"/>
          </p:cNvSpPr>
          <p:nvPr>
            <p:ph type="title"/>
          </p:nvPr>
        </p:nvSpPr>
        <p:spPr>
          <a:xfrm>
            <a:off x="505206" y="174346"/>
            <a:ext cx="6995160" cy="1341120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idx="1"/>
          </p:nvPr>
        </p:nvSpPr>
        <p:spPr>
          <a:xfrm>
            <a:off x="505206" y="1810512"/>
            <a:ext cx="6995160" cy="67056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b="0">
                <a:solidFill>
                  <a:schemeClr val="tx2"/>
                </a:solidFill>
              </a:defRPr>
            </a:lvl1pPr>
            <a:lvl2pPr indent="-194310">
              <a:defRPr>
                <a:solidFill>
                  <a:schemeClr val="tx2"/>
                </a:solidFill>
              </a:defRPr>
            </a:lvl2pPr>
            <a:lvl3pPr marL="388620" indent="-194310">
              <a:defRPr>
                <a:solidFill>
                  <a:schemeClr val="tx2"/>
                </a:solidFill>
              </a:defRPr>
            </a:lvl3pPr>
            <a:lvl4pPr marL="582930" indent="-194310">
              <a:defRPr>
                <a:solidFill>
                  <a:schemeClr val="tx2"/>
                </a:solidFill>
              </a:defRPr>
            </a:lvl4pPr>
            <a:lvl5pPr marL="777240" indent="-194310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62B4BC7-93A9-4D7F-BA32-54DF10FA9A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51994" y="9536854"/>
            <a:ext cx="4015740" cy="402802"/>
          </a:xfrm>
        </p:spPr>
        <p:txBody>
          <a:bodyPr/>
          <a:lstStyle>
            <a:lvl1pPr algn="r">
              <a:defRPr sz="850" cap="all" spc="17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0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04450" y="442496"/>
            <a:ext cx="1398174" cy="5096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112524" y="222773"/>
            <a:ext cx="1013523" cy="101011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45706" y="1611294"/>
            <a:ext cx="2094207" cy="764449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4798971" y="1565519"/>
            <a:ext cx="2552124" cy="769027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836917" y="9411425"/>
            <a:ext cx="830356" cy="31737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2527703" y="1226781"/>
            <a:ext cx="4811395" cy="0"/>
          </a:xfrm>
          <a:custGeom>
            <a:avLst/>
            <a:gdLst/>
            <a:ahLst/>
            <a:cxnLst/>
            <a:rect l="l" t="t" r="r" b="b"/>
            <a:pathLst>
              <a:path w="4811395">
                <a:moveTo>
                  <a:pt x="0" y="0"/>
                </a:moveTo>
                <a:lnTo>
                  <a:pt x="48111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451811" y="1220677"/>
            <a:ext cx="1734185" cy="0"/>
          </a:xfrm>
          <a:custGeom>
            <a:avLst/>
            <a:gdLst/>
            <a:ahLst/>
            <a:cxnLst/>
            <a:rect l="l" t="t" r="r" b="b"/>
            <a:pathLst>
              <a:path w="1734185">
                <a:moveTo>
                  <a:pt x="0" y="0"/>
                </a:moveTo>
                <a:lnTo>
                  <a:pt x="1733980" y="0"/>
                </a:lnTo>
              </a:path>
            </a:pathLst>
          </a:custGeom>
          <a:ln w="61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573923" y="1571622"/>
            <a:ext cx="1953895" cy="0"/>
          </a:xfrm>
          <a:custGeom>
            <a:avLst/>
            <a:gdLst/>
            <a:ahLst/>
            <a:cxnLst/>
            <a:rect l="l" t="t" r="r" b="b"/>
            <a:pathLst>
              <a:path w="1953895">
                <a:moveTo>
                  <a:pt x="0" y="0"/>
                </a:moveTo>
                <a:lnTo>
                  <a:pt x="1953780" y="0"/>
                </a:lnTo>
              </a:path>
            </a:pathLst>
          </a:custGeom>
          <a:ln w="152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43638" y="275430"/>
            <a:ext cx="3766184" cy="811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150" b="1" i="1">
                <a:solidFill>
                  <a:srgbClr val="0C133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3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>
            <a:extLst>
              <a:ext uri="{FF2B5EF4-FFF2-40B4-BE49-F238E27FC236}">
                <a16:creationId xmlns:a16="http://schemas.microsoft.com/office/drawing/2014/main" id="{D919534F-25E0-4B6C-959A-4693C2AE3C2D}"/>
              </a:ext>
            </a:extLst>
          </p:cNvPr>
          <p:cNvSpPr/>
          <p:nvPr/>
        </p:nvSpPr>
        <p:spPr>
          <a:xfrm>
            <a:off x="0" y="9387840"/>
            <a:ext cx="7772400" cy="670560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pattFill prst="dkHorz">
            <a:fgClr>
              <a:schemeClr val="accent6">
                <a:lumMod val="40000"/>
                <a:lumOff val="60000"/>
              </a:schemeClr>
            </a:fgClr>
            <a:bgClr>
              <a:srgbClr val="8CAABA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US" sz="1530" dirty="0">
              <a:solidFill>
                <a:srgbClr val="000000"/>
              </a:solidFill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C596000B-B8A9-4281-98D0-1F8EDAE07A08}"/>
              </a:ext>
            </a:extLst>
          </p:cNvPr>
          <p:cNvSpPr/>
          <p:nvPr/>
        </p:nvSpPr>
        <p:spPr>
          <a:xfrm>
            <a:off x="-1350" y="9271424"/>
            <a:ext cx="2059147" cy="805603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30" dirty="0">
              <a:solidFill>
                <a:srgbClr val="FFFFFF"/>
              </a:solidFill>
            </a:endParaRPr>
          </a:p>
        </p:txBody>
      </p:sp>
      <p:sp>
        <p:nvSpPr>
          <p:cNvPr id="2052" name="Title Placeholder 14">
            <a:extLst>
              <a:ext uri="{FF2B5EF4-FFF2-40B4-BE49-F238E27FC236}">
                <a16:creationId xmlns:a16="http://schemas.microsoft.com/office/drawing/2014/main" id="{F381149A-A9A7-4686-8B2B-894BD06D568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04666" y="535518"/>
            <a:ext cx="6995160" cy="805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3" name="Text Placeholder 15">
            <a:extLst>
              <a:ext uri="{FF2B5EF4-FFF2-40B4-BE49-F238E27FC236}">
                <a16:creationId xmlns:a16="http://schemas.microsoft.com/office/drawing/2014/main" id="{AAC13251-737D-4AD0-BFCE-861D8A74E3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04666" y="1676400"/>
            <a:ext cx="699516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430100E-86F8-49AD-A84C-2C870B68A7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61845" y="9536854"/>
            <a:ext cx="5127625" cy="40280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50" cap="all" spc="170" baseline="0">
                <a:solidFill>
                  <a:srgbClr val="3C536F"/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Delay 9">
            <a:extLst>
              <a:ext uri="{FF2B5EF4-FFF2-40B4-BE49-F238E27FC236}">
                <a16:creationId xmlns:a16="http://schemas.microsoft.com/office/drawing/2014/main" id="{EB14751E-BB22-4A89-A6D9-3920070373C7}"/>
              </a:ext>
            </a:extLst>
          </p:cNvPr>
          <p:cNvSpPr/>
          <p:nvPr/>
        </p:nvSpPr>
        <p:spPr>
          <a:xfrm flipH="1">
            <a:off x="7309565" y="9387840"/>
            <a:ext cx="462835" cy="670560"/>
          </a:xfrm>
          <a:prstGeom prst="flowChartDelay">
            <a:avLst/>
          </a:prstGeom>
          <a:solidFill>
            <a:srgbClr val="8CAABA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fld id="{B4C64651-520C-4BBE-830F-C70F2B35B445}" type="slidenum">
              <a:rPr lang="en-US" sz="850"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sz="850" dirty="0">
              <a:solidFill>
                <a:srgbClr val="FFFFFF"/>
              </a:solidFill>
            </a:endParaRPr>
          </a:p>
        </p:txBody>
      </p:sp>
      <p:pic>
        <p:nvPicPr>
          <p:cNvPr id="2056" name="Picture 10">
            <a:extLst>
              <a:ext uri="{FF2B5EF4-FFF2-40B4-BE49-F238E27FC236}">
                <a16:creationId xmlns:a16="http://schemas.microsoft.com/office/drawing/2014/main" id="{897CD860-95B4-4534-B434-2DF4532153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" y="9515900"/>
            <a:ext cx="971550" cy="414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3965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kern="1200">
          <a:solidFill>
            <a:srgbClr val="3C536F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3C536F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3C536F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3C536F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3C536F"/>
          </a:solidFill>
          <a:latin typeface="Franklin Gothic Book" pitchFamily="34" charset="0"/>
        </a:defRPr>
      </a:lvl5pPr>
      <a:lvl6pPr marL="38862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3C536F"/>
          </a:solidFill>
          <a:latin typeface="Franklin Gothic Book" pitchFamily="34" charset="0"/>
        </a:defRPr>
      </a:lvl6pPr>
      <a:lvl7pPr marL="77724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3C536F"/>
          </a:solidFill>
          <a:latin typeface="Franklin Gothic Book" pitchFamily="34" charset="0"/>
        </a:defRPr>
      </a:lvl7pPr>
      <a:lvl8pPr marL="116586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3C536F"/>
          </a:solidFill>
          <a:latin typeface="Franklin Gothic Book" pitchFamily="34" charset="0"/>
        </a:defRPr>
      </a:lvl8pPr>
      <a:lvl9pPr marL="155448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3C536F"/>
          </a:solidFill>
          <a:latin typeface="Franklin Gothic Book" pitchFamily="34" charset="0"/>
        </a:defRPr>
      </a:lvl9pPr>
    </p:titleStyle>
    <p:bodyStyle>
      <a:lvl1pPr indent="2699" algn="l" rtl="0" eaLnBrk="0" fontAlgn="base" hangingPunct="0">
        <a:spcBef>
          <a:spcPct val="0"/>
        </a:spcBef>
        <a:spcAft>
          <a:spcPts val="510"/>
        </a:spcAft>
        <a:buFont typeface="Arial" panose="020B0604020202020204" pitchFamily="34" charset="0"/>
        <a:defRPr sz="2380" kern="1200">
          <a:solidFill>
            <a:srgbClr val="3C536F"/>
          </a:solidFill>
          <a:latin typeface="+mn-lt"/>
          <a:ea typeface="+mn-ea"/>
          <a:cs typeface="+mn-cs"/>
        </a:defRPr>
      </a:lvl1pPr>
      <a:lvl2pPr marL="147082" indent="-147082" algn="l" rtl="0" eaLnBrk="0" fontAlgn="base" hangingPunct="0">
        <a:spcBef>
          <a:spcPts val="255"/>
        </a:spcBef>
        <a:spcAft>
          <a:spcPct val="0"/>
        </a:spcAft>
        <a:buClr>
          <a:schemeClr val="accent2"/>
        </a:buClr>
        <a:buSzPct val="80000"/>
        <a:buFont typeface="Lucida Grande"/>
        <a:buChar char="●"/>
        <a:defRPr sz="2040" kern="1200">
          <a:solidFill>
            <a:srgbClr val="3C536F"/>
          </a:solidFill>
          <a:latin typeface="+mn-lt"/>
          <a:ea typeface="+mn-ea"/>
          <a:cs typeface="+mn-cs"/>
        </a:defRPr>
      </a:lvl2pPr>
      <a:lvl3pPr marL="341392" indent="-138986" algn="l" rtl="0" eaLnBrk="0" fontAlgn="base" hangingPunct="0">
        <a:spcBef>
          <a:spcPts val="255"/>
        </a:spcBef>
        <a:spcAft>
          <a:spcPct val="0"/>
        </a:spcAft>
        <a:buClr>
          <a:schemeClr val="accent2"/>
        </a:buClr>
        <a:buSzPct val="80000"/>
        <a:buFont typeface="Lucida Grande"/>
        <a:buChar char="●"/>
        <a:defRPr sz="1700" kern="1200">
          <a:solidFill>
            <a:srgbClr val="3C536F"/>
          </a:solidFill>
          <a:latin typeface="+mn-lt"/>
          <a:ea typeface="+mn-ea"/>
          <a:cs typeface="+mn-cs"/>
        </a:defRPr>
      </a:lvl3pPr>
      <a:lvl4pPr marL="535702" indent="-138986" algn="l" rtl="0" eaLnBrk="0" fontAlgn="base" hangingPunct="0">
        <a:spcBef>
          <a:spcPts val="255"/>
        </a:spcBef>
        <a:spcAft>
          <a:spcPct val="0"/>
        </a:spcAft>
        <a:buClr>
          <a:schemeClr val="accent2"/>
        </a:buClr>
        <a:buSzPct val="80000"/>
        <a:buFont typeface="Lucida Grande"/>
        <a:buChar char="●"/>
        <a:defRPr kern="1200">
          <a:solidFill>
            <a:srgbClr val="3C536F"/>
          </a:solidFill>
          <a:latin typeface="+mn-lt"/>
          <a:ea typeface="+mn-ea"/>
          <a:cs typeface="+mn-cs"/>
        </a:defRPr>
      </a:lvl4pPr>
      <a:lvl5pPr marL="730012" indent="-147082" algn="l" rtl="0" eaLnBrk="0" fontAlgn="base" hangingPunct="0">
        <a:spcBef>
          <a:spcPts val="255"/>
        </a:spcBef>
        <a:spcAft>
          <a:spcPct val="0"/>
        </a:spcAft>
        <a:buClr>
          <a:schemeClr val="accent2"/>
        </a:buClr>
        <a:buSzPct val="80000"/>
        <a:buFont typeface="Lucida Grande"/>
        <a:buChar char="●"/>
        <a:defRPr sz="1360" kern="1200">
          <a:solidFill>
            <a:srgbClr val="3C536F"/>
          </a:solidFill>
          <a:latin typeface="+mn-lt"/>
          <a:ea typeface="+mn-ea"/>
          <a:cs typeface="+mn-cs"/>
        </a:defRPr>
      </a:lvl5pPr>
      <a:lvl6pPr marL="932688" indent="-147676" algn="l" defTabSz="777240" rtl="0" eaLnBrk="1" latinLnBrk="0" hangingPunct="1">
        <a:spcBef>
          <a:spcPts val="255"/>
        </a:spcBef>
        <a:buClr>
          <a:schemeClr val="accent2"/>
        </a:buClr>
        <a:buFont typeface="Wingdings" pitchFamily="2" charset="2"/>
        <a:buChar char="§"/>
        <a:defRPr sz="1190" kern="1200">
          <a:solidFill>
            <a:schemeClr val="tx1"/>
          </a:solidFill>
          <a:latin typeface="+mn-lt"/>
          <a:ea typeface="+mn-ea"/>
          <a:cs typeface="+mn-cs"/>
        </a:defRPr>
      </a:lvl6pPr>
      <a:lvl7pPr marL="1150315" indent="-139903" algn="l" defTabSz="777240" rtl="0" eaLnBrk="1" latinLnBrk="0" hangingPunct="1">
        <a:spcBef>
          <a:spcPts val="255"/>
        </a:spcBef>
        <a:buClr>
          <a:schemeClr val="accent2"/>
        </a:buClr>
        <a:buFont typeface="Wingdings" pitchFamily="2" charset="2"/>
        <a:buChar char="§"/>
        <a:defRPr sz="1190" kern="1200">
          <a:solidFill>
            <a:schemeClr val="tx1"/>
          </a:solidFill>
          <a:latin typeface="+mn-lt"/>
          <a:ea typeface="+mn-ea"/>
          <a:cs typeface="+mn-cs"/>
        </a:defRPr>
      </a:lvl7pPr>
      <a:lvl8pPr marL="1344625" indent="-139903" algn="l" defTabSz="777240" rtl="0" eaLnBrk="1" latinLnBrk="0" hangingPunct="1">
        <a:spcBef>
          <a:spcPts val="255"/>
        </a:spcBef>
        <a:buClr>
          <a:schemeClr val="accent2"/>
        </a:buClr>
        <a:buFont typeface="Wingdings" pitchFamily="2" charset="2"/>
        <a:buChar char="§"/>
        <a:defRPr sz="1190" kern="1200">
          <a:solidFill>
            <a:schemeClr val="tx1"/>
          </a:solidFill>
          <a:latin typeface="+mn-lt"/>
          <a:ea typeface="+mn-ea"/>
          <a:cs typeface="+mn-cs"/>
        </a:defRPr>
      </a:lvl8pPr>
      <a:lvl9pPr marL="1523390" indent="-139903" algn="l" defTabSz="777240" rtl="0" eaLnBrk="1" latinLnBrk="0" hangingPunct="1">
        <a:spcBef>
          <a:spcPts val="255"/>
        </a:spcBef>
        <a:buClr>
          <a:schemeClr val="accent2"/>
        </a:buClr>
        <a:buFont typeface="Wingdings" pitchFamily="2" charset="2"/>
        <a:buChar char="§"/>
        <a:defRPr sz="11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healthjournal.ucdavis.edu/jan_feb_97_hj/images/photo_images/asthma.gif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ceee.org/research-report/u1602" TargetMode="External"/><Relationship Id="rId2" Type="http://schemas.openxmlformats.org/officeDocument/2006/relationships/hyperlink" Target="https://aceee.org/research-report/u1903" TargetMode="Externa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mmitch3@gmu.edu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3FAD8C-23E0-4F40-94F9-CC3D143EE5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EC1A54-39AE-4067-96BD-CAE835CCBA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242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799" y="2667000"/>
            <a:ext cx="6400800" cy="18288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The way to slow or stop these harms is to decrease the use of fossil fuels and increase energy efficiency and use of clean energy sources.</a:t>
            </a:r>
            <a:br>
              <a:rPr lang="en-US" sz="2800" b="1" dirty="0"/>
            </a:b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762001" y="5181600"/>
            <a:ext cx="6095206" cy="1200329"/>
          </a:xfrm>
        </p:spPr>
        <p:txBody>
          <a:bodyPr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These changes in energy choices will improve the quality of our air and water and bring immediate health benefits.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292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828800"/>
            <a:ext cx="6248400" cy="1585049"/>
          </a:xfrm>
        </p:spPr>
        <p:txBody>
          <a:bodyPr/>
          <a:lstStyle/>
          <a:p>
            <a:pPr algn="ctr"/>
            <a:r>
              <a:rPr lang="en-US" dirty="0"/>
              <a:t>What is Energy Efficiency?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1" y="3962400"/>
            <a:ext cx="6248400" cy="3102692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Using less energy to accomplish the same tasks (transportation, housing, appliances, etc.)</a:t>
            </a:r>
          </a:p>
          <a:p>
            <a:endParaRPr lang="en-US" sz="102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Reduces GHG</a:t>
            </a:r>
          </a:p>
          <a:p>
            <a:pPr lvl="1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Lowers energy costs</a:t>
            </a:r>
          </a:p>
          <a:p>
            <a:pPr lvl="1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Lowers base load energy demand</a:t>
            </a:r>
          </a:p>
          <a:p>
            <a:pPr lvl="1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Produces immediate savings and health benefits</a:t>
            </a:r>
          </a:p>
          <a:p>
            <a:pPr lvl="1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Is the least expensive source of energy resources</a:t>
            </a:r>
          </a:p>
        </p:txBody>
      </p:sp>
    </p:spTree>
    <p:extLst>
      <p:ext uri="{BB962C8B-B14F-4D97-AF65-F5344CB8AC3E}">
        <p14:creationId xmlns:p14="http://schemas.microsoft.com/office/powerpoint/2010/main" val="38438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43000" y="1828800"/>
            <a:ext cx="5559425" cy="2708434"/>
          </a:xfrm>
        </p:spPr>
        <p:txBody>
          <a:bodyPr/>
          <a:lstStyle/>
          <a:p>
            <a:pPr algn="l"/>
            <a:r>
              <a:rPr lang="en-US" sz="4400" dirty="0"/>
              <a:t>American Council for an Energy-Efficient Economy (ACEEE) Reports: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 rot="10800000" flipV="1">
            <a:off x="1143000" y="5230505"/>
            <a:ext cx="5559425" cy="2492990"/>
          </a:xfrm>
        </p:spPr>
        <p:txBody>
          <a:bodyPr/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Conservation is the third largest energy resource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Saves American households $840 per year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potentially be the largest energy resource by 2030, saving up to 1000 terawatt-hours of electricity (800 power plants)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375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85801" y="1828800"/>
            <a:ext cx="6324600" cy="792525"/>
          </a:xfrm>
        </p:spPr>
        <p:txBody>
          <a:bodyPr/>
          <a:lstStyle/>
          <a:p>
            <a:pPr algn="ctr"/>
            <a:r>
              <a:rPr lang="en-US" dirty="0"/>
              <a:t>The Story of Luz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2079213" y="2863877"/>
            <a:ext cx="3537775" cy="792525"/>
          </a:xfrm>
        </p:spPr>
        <p:txBody>
          <a:bodyPr/>
          <a:lstStyle/>
          <a:p>
            <a:r>
              <a:rPr lang="en-US" dirty="0"/>
              <a:t>Low-income working homeowner</a:t>
            </a:r>
          </a:p>
          <a:p>
            <a:r>
              <a:rPr lang="en-US" dirty="0"/>
              <a:t>Single mother of three</a:t>
            </a:r>
          </a:p>
          <a:p>
            <a:endParaRPr lang="en-US" dirty="0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68" y="3900027"/>
            <a:ext cx="3895664" cy="3901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929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14500" y="2100381"/>
            <a:ext cx="4343400" cy="1585049"/>
          </a:xfrm>
        </p:spPr>
        <p:txBody>
          <a:bodyPr/>
          <a:lstStyle/>
          <a:p>
            <a:pPr algn="ctr"/>
            <a:r>
              <a:rPr lang="en-US" dirty="0"/>
              <a:t>Low Income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4419600"/>
            <a:ext cx="6553201" cy="335279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Energy cost is higher per square foot of housing-less energy efficient  ($1.41 vs $1.17)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Energy cost is higher percent of income (energy burden of 7.2% vs 3.5% average, although it varies widely)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People with high energy burdens have more respiratory </a:t>
            </a:r>
          </a:p>
          <a:p>
            <a:pPr marL="0" indent="0">
              <a:buNone/>
            </a:pPr>
            <a:r>
              <a:rPr lang="en-US" dirty="0"/>
              <a:t>      disease and stress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Renters often pay energy bills, but don’t/can’t invest in EE</a:t>
            </a:r>
          </a:p>
          <a:p>
            <a:endParaRPr lang="en-US" dirty="0"/>
          </a:p>
        </p:txBody>
      </p:sp>
      <p:pic>
        <p:nvPicPr>
          <p:cNvPr id="5" name="Picture 6" descr="asthma">
            <a:hlinkClick r:id="rId2"/>
            <a:extLst>
              <a:ext uri="{FF2B5EF4-FFF2-40B4-BE49-F238E27FC236}">
                <a16:creationId xmlns:a16="http://schemas.microsoft.com/office/drawing/2014/main" id="{F1B42CBB-71B9-4E24-B185-FDFA7318F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891" y="7162800"/>
            <a:ext cx="1660618" cy="182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7386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11188" y="1960116"/>
            <a:ext cx="6551613" cy="1477328"/>
          </a:xfrm>
        </p:spPr>
        <p:txBody>
          <a:bodyPr/>
          <a:lstStyle/>
          <a:p>
            <a:pPr algn="ctr"/>
            <a:r>
              <a:rPr lang="en-US" sz="4800" dirty="0"/>
              <a:t>Patchwork of Energy Assistance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1188" y="4267200"/>
            <a:ext cx="6551613" cy="3657599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Often do not coordinate eligibility or services leading to confusing policies and gaps in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Federal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LIHEAP-Low Income Energy Assistance Program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WAP-Weatherization Assistance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State Utility Regulatory Controlled Programs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Electricity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Gas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Private Grants and Donations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Reimbursement vs Direct Service Provision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Up Front Charges and Credit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Many Types of Targeted Buildings (e.g. Development Zone Commercial Buildings)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14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4987" y="1828800"/>
            <a:ext cx="6702425" cy="1585049"/>
          </a:xfrm>
        </p:spPr>
        <p:txBody>
          <a:bodyPr/>
          <a:lstStyle/>
          <a:p>
            <a:pPr algn="ctr"/>
            <a:r>
              <a:rPr lang="en-US" dirty="0"/>
              <a:t>Benefits of Energy Efficiency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24999" y="4243574"/>
            <a:ext cx="4114800" cy="193899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Save money to households/communities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Improve health and safety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Reduce risk of utility rate increases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Reduce costs of shut-offs and arrearages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Invest in local economy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Create local entry level jobs</a:t>
            </a:r>
          </a:p>
          <a:p>
            <a:endParaRPr lang="en-US" dirty="0"/>
          </a:p>
        </p:txBody>
      </p:sp>
      <p:pic>
        <p:nvPicPr>
          <p:cNvPr id="4" name="Picture 5" descr="ks122707">
            <a:extLst>
              <a:ext uri="{FF2B5EF4-FFF2-40B4-BE49-F238E27FC236}">
                <a16:creationId xmlns:a16="http://schemas.microsoft.com/office/drawing/2014/main" id="{C243AA51-C2E0-41C4-9536-A717A5D28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213070"/>
            <a:ext cx="1918201" cy="288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1023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61115" y="2209800"/>
            <a:ext cx="6450169" cy="1846659"/>
          </a:xfrm>
        </p:spPr>
        <p:txBody>
          <a:bodyPr/>
          <a:lstStyle/>
          <a:p>
            <a:pPr algn="l"/>
            <a:r>
              <a:rPr lang="en-US" sz="4000" dirty="0"/>
              <a:t>Policies Need to be Expanded and Designed to Meet Diverse Needs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61115" y="4830368"/>
            <a:ext cx="6702425" cy="110799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Coordinated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One-stop shopping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Fund local organizations to assist residents across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Low income savings goals and program spending requirements</a:t>
            </a:r>
          </a:p>
        </p:txBody>
      </p:sp>
    </p:spTree>
    <p:extLst>
      <p:ext uri="{BB962C8B-B14F-4D97-AF65-F5344CB8AC3E}">
        <p14:creationId xmlns:p14="http://schemas.microsoft.com/office/powerpoint/2010/main" val="208610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95501" y="2362200"/>
            <a:ext cx="3657600" cy="1065212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1" y="4038600"/>
            <a:ext cx="6477000" cy="3276600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State programs in New York, Massachusetts, Rhode Island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People United for Sustainable Housing (PUSH-Green) Buffalo, NY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/>
              <a:t>Closing the Gap in Energy Efficiency Programs for Affordable Multifamily Housing </a:t>
            </a:r>
            <a:r>
              <a:rPr lang="en-US" dirty="0"/>
              <a:t>– A Research Report from American Council for an Energy-Efficient Economy, April 9, 2019 </a:t>
            </a:r>
            <a:r>
              <a:rPr lang="en-US" dirty="0">
                <a:hlinkClick r:id="rId2"/>
              </a:rPr>
              <a:t>https://aceee.org/research-report/u1903</a:t>
            </a:r>
            <a:endParaRPr lang="en-US" dirty="0"/>
          </a:p>
          <a:p>
            <a:endParaRPr lang="en-US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/>
              <a:t>Lifting the High Energy Burden in America’s Largest Cities- </a:t>
            </a:r>
            <a:r>
              <a:rPr lang="en-US" dirty="0"/>
              <a:t>A Research Report from American Council for an Energy-Efficient Economy, April 20, 2016</a:t>
            </a:r>
            <a:r>
              <a:rPr lang="en-US" dirty="0">
                <a:hlinkClick r:id="rId3"/>
              </a:rPr>
              <a:t> https://aceee.org/research-report/u1602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811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71600" y="2286000"/>
            <a:ext cx="5029200" cy="989012"/>
          </a:xfrm>
        </p:spPr>
        <p:txBody>
          <a:bodyPr>
            <a:normAutofit/>
          </a:bodyPr>
          <a:lstStyle/>
          <a:p>
            <a:pPr algn="ctr"/>
            <a:r>
              <a:rPr lang="en-US" sz="5100" b="1" dirty="0"/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3810000"/>
            <a:ext cx="6553200" cy="2667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Mark A. Mitchell, MD MPH</a:t>
            </a:r>
          </a:p>
          <a:p>
            <a:pPr marL="0" indent="0" algn="ctr">
              <a:buNone/>
            </a:pPr>
            <a:r>
              <a:rPr lang="en-US" dirty="0"/>
              <a:t>Associate Professor, Climate Change, Energy and Environmental Health Equity</a:t>
            </a:r>
          </a:p>
          <a:p>
            <a:pPr marL="0" indent="0" algn="ctr">
              <a:buNone/>
            </a:pPr>
            <a:r>
              <a:rPr lang="en-US" dirty="0"/>
              <a:t>George Mason University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mmitch3@gmu.edu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203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1E3BB-8CC9-4654-B0F2-8AF4F5E4F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4343400"/>
            <a:ext cx="5791200" cy="1846659"/>
          </a:xfrm>
        </p:spPr>
        <p:txBody>
          <a:bodyPr/>
          <a:lstStyle/>
          <a:p>
            <a:pPr algn="ctr"/>
            <a:r>
              <a:rPr lang="en-US" sz="2400" i="0" u="sng" dirty="0">
                <a:latin typeface="Bookman Old Style" panose="02050604050505020204" pitchFamily="18" charset="0"/>
                <a:cs typeface="Calibri" panose="020F0502020204030204" pitchFamily="34" charset="0"/>
              </a:rPr>
              <a:t>September Webinar Panelists:</a:t>
            </a:r>
            <a:br>
              <a:rPr lang="en-US" sz="2400" i="0" u="sng" dirty="0">
                <a:latin typeface="Bookman Old Style" panose="02050604050505020204" pitchFamily="18" charset="0"/>
                <a:cs typeface="Calibri" panose="020F0502020204030204" pitchFamily="34" charset="0"/>
              </a:rPr>
            </a:br>
            <a:br>
              <a:rPr lang="en-US" sz="2400" dirty="0">
                <a:latin typeface="Bookman Old Style" panose="02050604050505020204" pitchFamily="18" charset="0"/>
                <a:cs typeface="Calibri" panose="020F0502020204030204" pitchFamily="34" charset="0"/>
              </a:rPr>
            </a:br>
            <a:r>
              <a:rPr lang="en-US" sz="2400" dirty="0">
                <a:latin typeface="Bookman Old Style" panose="02050604050505020204" pitchFamily="18" charset="0"/>
                <a:cs typeface="Calibri" panose="020F0502020204030204" pitchFamily="34" charset="0"/>
              </a:rPr>
              <a:t>Dr. Mark Mitchell MD, MPH, FACPM</a:t>
            </a:r>
            <a:br>
              <a:rPr lang="en-US" sz="2400" dirty="0">
                <a:latin typeface="Bookman Old Style" panose="02050604050505020204" pitchFamily="18" charset="0"/>
                <a:cs typeface="Calibri" panose="020F0502020204030204" pitchFamily="34" charset="0"/>
              </a:rPr>
            </a:br>
            <a:br>
              <a:rPr lang="en-US" sz="2400" dirty="0">
                <a:latin typeface="Bookman Old Style" panose="02050604050505020204" pitchFamily="18" charset="0"/>
                <a:cs typeface="Calibri" panose="020F0502020204030204" pitchFamily="34" charset="0"/>
              </a:rPr>
            </a:br>
            <a:r>
              <a:rPr lang="en-US" sz="2400" dirty="0">
                <a:latin typeface="Bookman Old Style" panose="02050604050505020204" pitchFamily="18" charset="0"/>
                <a:cs typeface="Calibri" panose="020F0502020204030204" pitchFamily="34" charset="0"/>
              </a:rPr>
              <a:t>Mr. </a:t>
            </a:r>
            <a:r>
              <a:rPr lang="en-US" sz="2400" dirty="0" err="1">
                <a:latin typeface="Bookman Old Style" panose="02050604050505020204" pitchFamily="18" charset="0"/>
                <a:cs typeface="Calibri" panose="020F0502020204030204" pitchFamily="34" charset="0"/>
              </a:rPr>
              <a:t>Hardley</a:t>
            </a:r>
            <a:r>
              <a:rPr lang="en-US" sz="2400" dirty="0">
                <a:latin typeface="Bookman Old Style" panose="02050604050505020204" pitchFamily="18" charset="0"/>
                <a:cs typeface="Calibri" panose="020F0502020204030204" pitchFamily="34" charset="0"/>
              </a:rPr>
              <a:t> Dupont, PSE&amp;G</a:t>
            </a:r>
          </a:p>
        </p:txBody>
      </p:sp>
    </p:spTree>
    <p:extLst>
      <p:ext uri="{BB962C8B-B14F-4D97-AF65-F5344CB8AC3E}">
        <p14:creationId xmlns:p14="http://schemas.microsoft.com/office/powerpoint/2010/main" val="3145272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3">
            <a:extLst>
              <a:ext uri="{FF2B5EF4-FFF2-40B4-BE49-F238E27FC236}">
                <a16:creationId xmlns:a16="http://schemas.microsoft.com/office/drawing/2014/main" id="{D54CCFDE-FFA3-4CEF-8DB0-05D4EBE278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8084536">
            <a:off x="-109299" y="3669030"/>
            <a:ext cx="5629593" cy="1024176"/>
          </a:xfrm>
        </p:spPr>
        <p:txBody>
          <a:bodyPr/>
          <a:lstStyle/>
          <a:p>
            <a:pPr eaLnBrk="1" hangingPunct="1"/>
            <a:r>
              <a:rPr lang="en-US" altLang="en-US"/>
              <a:t>Support for Vulnerable Utility Customers</a:t>
            </a:r>
          </a:p>
        </p:txBody>
      </p:sp>
      <p:sp>
        <p:nvSpPr>
          <p:cNvPr id="56323" name="TextBox 5">
            <a:extLst>
              <a:ext uri="{FF2B5EF4-FFF2-40B4-BE49-F238E27FC236}">
                <a16:creationId xmlns:a16="http://schemas.microsoft.com/office/drawing/2014/main" id="{2645B052-1850-4D3B-9959-9E8EC52AA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4306" y="5679599"/>
            <a:ext cx="4149328" cy="103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defTabSz="3886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40">
                <a:solidFill>
                  <a:srgbClr val="000000"/>
                </a:solidFill>
              </a:rPr>
              <a:t>Hardley Dupont</a:t>
            </a:r>
          </a:p>
          <a:p>
            <a:pPr defTabSz="3886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40">
                <a:solidFill>
                  <a:srgbClr val="000000"/>
                </a:solidFill>
              </a:rPr>
              <a:t>Program Support Manager</a:t>
            </a:r>
          </a:p>
          <a:p>
            <a:pPr defTabSz="3886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40">
                <a:solidFill>
                  <a:srgbClr val="000000"/>
                </a:solidFill>
              </a:rPr>
              <a:t>Energy Efficiency</a:t>
            </a:r>
          </a:p>
        </p:txBody>
      </p:sp>
    </p:spTree>
    <p:extLst>
      <p:ext uri="{BB962C8B-B14F-4D97-AF65-F5344CB8AC3E}">
        <p14:creationId xmlns:p14="http://schemas.microsoft.com/office/powerpoint/2010/main" val="451455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B6F0566B-BA2D-4EF3-9E00-0D0722682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666" y="2424907"/>
            <a:ext cx="6995160" cy="466884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72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PSE&amp;G Focus on Vulnerable Customers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E8295-300D-4ACC-89AA-4E34FD301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666" y="2998524"/>
            <a:ext cx="6995160" cy="3914211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en-US" sz="1530" dirty="0">
                <a:solidFill>
                  <a:schemeClr val="accent6">
                    <a:lumMod val="75000"/>
                  </a:schemeClr>
                </a:solidFill>
              </a:rPr>
              <a:t>PSE&amp;G has a long history of supporting vulnerable customers in New Jersey, and connecting customers with energy services</a:t>
            </a:r>
          </a:p>
          <a:p>
            <a:pPr marL="388620" indent="-38862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530" dirty="0">
                <a:solidFill>
                  <a:schemeClr val="accent6">
                    <a:lumMod val="75000"/>
                  </a:schemeClr>
                </a:solidFill>
              </a:rPr>
              <a:t>Local presence in communities through customer service centers</a:t>
            </a:r>
          </a:p>
          <a:p>
            <a:pPr marL="388620" indent="-38862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530" dirty="0">
                <a:solidFill>
                  <a:schemeClr val="accent6">
                    <a:lumMod val="75000"/>
                  </a:schemeClr>
                </a:solidFill>
              </a:rPr>
              <a:t>Partnerships with community organizations and social service agencies</a:t>
            </a:r>
          </a:p>
          <a:p>
            <a:pPr marL="388620" indent="-38862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530" dirty="0">
                <a:solidFill>
                  <a:schemeClr val="accent6">
                    <a:lumMod val="75000"/>
                  </a:schemeClr>
                </a:solidFill>
              </a:rPr>
              <a:t>Energy Efficiency Programs that focus on vulnerable customer populations</a:t>
            </a:r>
          </a:p>
          <a:p>
            <a:pPr marL="535702" lvl="1" indent="-38862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190" dirty="0">
                <a:solidFill>
                  <a:schemeClr val="accent6">
                    <a:lumMod val="75000"/>
                  </a:schemeClr>
                </a:solidFill>
              </a:rPr>
              <a:t>Comfort Partners Low Income – free energy efficiency upgrades and safety checks</a:t>
            </a:r>
          </a:p>
          <a:p>
            <a:pPr marL="535702" lvl="1" indent="-38862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190" dirty="0">
                <a:solidFill>
                  <a:schemeClr val="accent6">
                    <a:lumMod val="75000"/>
                  </a:schemeClr>
                </a:solidFill>
              </a:rPr>
              <a:t>Multifamily – assistance to building owners to provide energy efficiency upgrades, reducing energy cost and increasing tenant comfort</a:t>
            </a:r>
          </a:p>
          <a:p>
            <a:pPr marL="535702" lvl="1" indent="-38862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190" dirty="0">
                <a:solidFill>
                  <a:schemeClr val="accent6">
                    <a:lumMod val="75000"/>
                  </a:schemeClr>
                </a:solidFill>
              </a:rPr>
              <a:t>Low Income Multifamily Smart Thermostat Pilot – installation of smart thermostats in lower income multifamily buildings to better understand this customer segment</a:t>
            </a:r>
          </a:p>
          <a:p>
            <a:pPr marL="388620" indent="-38862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530" dirty="0">
                <a:solidFill>
                  <a:schemeClr val="accent6">
                    <a:lumMod val="75000"/>
                  </a:schemeClr>
                </a:solidFill>
              </a:rPr>
              <a:t>Programs that support low income communities:</a:t>
            </a:r>
          </a:p>
          <a:p>
            <a:pPr marL="535702" lvl="1" indent="-38862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190" dirty="0">
                <a:solidFill>
                  <a:schemeClr val="accent6">
                    <a:lumMod val="75000"/>
                  </a:schemeClr>
                </a:solidFill>
              </a:rPr>
              <a:t>Direct Install – covers 70% of the cost for energy efficiency upgrades for businesses in urban enterprise zones, non-profits and government facilities</a:t>
            </a:r>
          </a:p>
          <a:p>
            <a:pPr marL="388620" indent="-38862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530" dirty="0">
                <a:solidFill>
                  <a:schemeClr val="accent6">
                    <a:lumMod val="75000"/>
                  </a:schemeClr>
                </a:solidFill>
              </a:rPr>
              <a:t>PSE&amp;G plans to further enhance focus on low income customers with CEF-EE:</a:t>
            </a:r>
          </a:p>
          <a:p>
            <a:pPr marL="535702" lvl="1" indent="-38862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190" dirty="0">
                <a:solidFill>
                  <a:schemeClr val="accent6">
                    <a:lumMod val="75000"/>
                  </a:schemeClr>
                </a:solidFill>
              </a:rPr>
              <a:t>Home energy reports to low income customers</a:t>
            </a:r>
          </a:p>
          <a:p>
            <a:pPr marL="535702" lvl="1" indent="-38862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190" dirty="0">
                <a:solidFill>
                  <a:schemeClr val="accent6">
                    <a:lumMod val="75000"/>
                  </a:schemeClr>
                </a:solidFill>
              </a:rPr>
              <a:t>Smart thermostat rebate promotions to low income customers</a:t>
            </a:r>
            <a:endParaRPr lang="en-US" sz="153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7348" name="Content Placeholder 3">
            <a:extLst>
              <a:ext uri="{FF2B5EF4-FFF2-40B4-BE49-F238E27FC236}">
                <a16:creationId xmlns:a16="http://schemas.microsoft.com/office/drawing/2014/main" id="{8ECB6C0B-6D85-49F6-AB9D-776E98B41DBF}"/>
              </a:ext>
            </a:extLst>
          </p:cNvPr>
          <p:cNvSpPr txBox="1">
            <a:spLocks/>
          </p:cNvSpPr>
          <p:nvPr/>
        </p:nvSpPr>
        <p:spPr bwMode="auto">
          <a:xfrm>
            <a:off x="437197" y="7147292"/>
            <a:ext cx="6898005" cy="670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indent="3175">
              <a:spcAft>
                <a:spcPts val="600"/>
              </a:spcAft>
              <a:buFont typeface="Arial" panose="020B0604020202020204" pitchFamily="34" charset="0"/>
              <a:defRPr sz="2800">
                <a:solidFill>
                  <a:srgbClr val="3C536F"/>
                </a:solidFill>
                <a:latin typeface="Franklin Gothic Book" panose="020B0503020102020204" pitchFamily="34" charset="0"/>
              </a:defRPr>
            </a:lvl1pPr>
            <a:lvl2pPr marL="173038" indent="-173038">
              <a:spcBef>
                <a:spcPts val="300"/>
              </a:spcBef>
              <a:buClr>
                <a:schemeClr val="accent2"/>
              </a:buClr>
              <a:buSzPct val="80000"/>
              <a:buFont typeface="Lucida Grande"/>
              <a:buChar char="●"/>
              <a:defRPr sz="2400">
                <a:solidFill>
                  <a:srgbClr val="3C536F"/>
                </a:solidFill>
                <a:latin typeface="Franklin Gothic Book" panose="020B0503020102020204" pitchFamily="34" charset="0"/>
              </a:defRPr>
            </a:lvl2pPr>
            <a:lvl3pPr marL="401638" indent="-163513">
              <a:spcBef>
                <a:spcPts val="300"/>
              </a:spcBef>
              <a:buClr>
                <a:schemeClr val="accent2"/>
              </a:buClr>
              <a:buSzPct val="80000"/>
              <a:buFont typeface="Lucida Grande"/>
              <a:buChar char="●"/>
              <a:defRPr sz="2000">
                <a:solidFill>
                  <a:srgbClr val="3C536F"/>
                </a:solidFill>
                <a:latin typeface="Franklin Gothic Book" panose="020B0503020102020204" pitchFamily="34" charset="0"/>
              </a:defRPr>
            </a:lvl3pPr>
            <a:lvl4pPr marL="630238" indent="-163513">
              <a:spcBef>
                <a:spcPts val="300"/>
              </a:spcBef>
              <a:buClr>
                <a:schemeClr val="accent2"/>
              </a:buClr>
              <a:buSzPct val="80000"/>
              <a:buFont typeface="Lucida Grande"/>
              <a:buChar char="●"/>
              <a:defRPr>
                <a:solidFill>
                  <a:srgbClr val="3C536F"/>
                </a:solidFill>
                <a:latin typeface="Franklin Gothic Book" panose="020B0503020102020204" pitchFamily="34" charset="0"/>
              </a:defRPr>
            </a:lvl4pPr>
            <a:lvl5pPr marL="858838" indent="-173038">
              <a:spcBef>
                <a:spcPts val="300"/>
              </a:spcBef>
              <a:buClr>
                <a:schemeClr val="accent2"/>
              </a:buClr>
              <a:buSzPct val="80000"/>
              <a:buFont typeface="Lucida Grande"/>
              <a:buChar char="●"/>
              <a:defRPr sz="1600">
                <a:solidFill>
                  <a:srgbClr val="3C536F"/>
                </a:solidFill>
                <a:latin typeface="Franklin Gothic Book" panose="020B0503020102020204" pitchFamily="34" charset="0"/>
              </a:defRPr>
            </a:lvl5pPr>
            <a:lvl6pPr marL="1316038" indent="-173038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Lucida Grande"/>
              <a:buChar char="●"/>
              <a:defRPr sz="1600">
                <a:solidFill>
                  <a:srgbClr val="3C536F"/>
                </a:solidFill>
                <a:latin typeface="Franklin Gothic Book" panose="020B0503020102020204" pitchFamily="34" charset="0"/>
              </a:defRPr>
            </a:lvl6pPr>
            <a:lvl7pPr marL="1773238" indent="-173038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Lucida Grande"/>
              <a:buChar char="●"/>
              <a:defRPr sz="1600">
                <a:solidFill>
                  <a:srgbClr val="3C536F"/>
                </a:solidFill>
                <a:latin typeface="Franklin Gothic Book" panose="020B0503020102020204" pitchFamily="34" charset="0"/>
              </a:defRPr>
            </a:lvl7pPr>
            <a:lvl8pPr marL="2230438" indent="-173038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Lucida Grande"/>
              <a:buChar char="●"/>
              <a:defRPr sz="1600">
                <a:solidFill>
                  <a:srgbClr val="3C536F"/>
                </a:solidFill>
                <a:latin typeface="Franklin Gothic Book" panose="020B0503020102020204" pitchFamily="34" charset="0"/>
              </a:defRPr>
            </a:lvl8pPr>
            <a:lvl9pPr marL="2687638" indent="-173038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Lucida Grande"/>
              <a:buChar char="●"/>
              <a:defRPr sz="1600">
                <a:solidFill>
                  <a:srgbClr val="3C536F"/>
                </a:solidFill>
                <a:latin typeface="Franklin Gothic Book" panose="020B0503020102020204" pitchFamily="34" charset="0"/>
              </a:defRPr>
            </a:lvl9pPr>
          </a:lstStyle>
          <a:p>
            <a:pPr algn="ctr" defTabSz="777240"/>
            <a:r>
              <a:rPr lang="en-US" altLang="en-US" sz="1360" b="1" i="1" dirty="0">
                <a:solidFill>
                  <a:srgbClr val="506E94"/>
                </a:solidFill>
              </a:rPr>
              <a:t>There is so much more that can be done. PSE&amp;G’s Clean Energy Future proposal proposes expansion of programs and leverage our customer and community relationships.</a:t>
            </a:r>
          </a:p>
        </p:txBody>
      </p:sp>
    </p:spTree>
    <p:extLst>
      <p:ext uri="{BB962C8B-B14F-4D97-AF65-F5344CB8AC3E}">
        <p14:creationId xmlns:p14="http://schemas.microsoft.com/office/powerpoint/2010/main" val="35213904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Energy Efficiency?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353" y="3811629"/>
            <a:ext cx="6703695" cy="310269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Using less energy to accomplish the same tasks (transportation, housing, appliances, etc.)</a:t>
            </a:r>
          </a:p>
          <a:p>
            <a:endParaRPr lang="en-US" sz="1020" dirty="0"/>
          </a:p>
          <a:p>
            <a:pPr lvl="1"/>
            <a:r>
              <a:rPr lang="en-US" dirty="0"/>
              <a:t>Reduces GHG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Lowers energy costs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Lowers base load energy demand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Produces immediate savings and health benefits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Is the least expensive source of energy resources</a:t>
            </a:r>
          </a:p>
        </p:txBody>
      </p:sp>
    </p:spTree>
    <p:extLst>
      <p:ext uri="{BB962C8B-B14F-4D97-AF65-F5344CB8AC3E}">
        <p14:creationId xmlns:p14="http://schemas.microsoft.com/office/powerpoint/2010/main" val="23900505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2">
            <a:extLst>
              <a:ext uri="{FF2B5EF4-FFF2-40B4-BE49-F238E27FC236}">
                <a16:creationId xmlns:a16="http://schemas.microsoft.com/office/drawing/2014/main" id="{A356FB27-B029-4C4E-BDC0-325D8A1CB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666" y="2321005"/>
            <a:ext cx="5868432" cy="466884"/>
          </a:xfrm>
        </p:spPr>
        <p:txBody>
          <a:bodyPr anchor="b"/>
          <a:lstStyle/>
          <a:p>
            <a:pPr eaLnBrk="1" hangingPunct="1">
              <a:defRPr/>
            </a:pPr>
            <a:r>
              <a:rPr lang="en-US" altLang="en-US" sz="2720" dirty="0">
                <a:latin typeface="+mj-lt"/>
              </a:rPr>
              <a:t>Comfort Partners Program Overview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063ED0-3987-4681-A54B-378BD0871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666" y="3074255"/>
            <a:ext cx="6995160" cy="4274820"/>
          </a:xfrm>
        </p:spPr>
        <p:txBody>
          <a:bodyPr>
            <a:normAutofit fontScale="55000" lnSpcReduction="20000"/>
          </a:bodyPr>
          <a:lstStyle/>
          <a:p>
            <a:pPr marL="218599" indent="-218599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Comfort Partners is an income qualified program for families at or below 250%* of the Federal Poverty level</a:t>
            </a:r>
          </a:p>
          <a:p>
            <a:pPr marL="218599" indent="-218599" eaLnBrk="1" hangingPunct="1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218599" indent="-218599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Provides installation of free energy efficiency upgrades and safety checks</a:t>
            </a:r>
          </a:p>
          <a:p>
            <a:pPr marL="218599" indent="-218599" eaLnBrk="1" hangingPunct="1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218599" indent="-218599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Automatic qualifiers:</a:t>
            </a:r>
          </a:p>
          <a:p>
            <a:pPr marL="329355" lvl="1" indent="-218599" eaLnBrk="1" hangingPunct="1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Universal Services Fund (USF)</a:t>
            </a:r>
          </a:p>
          <a:p>
            <a:pPr marL="329355" lvl="1" indent="-218599" eaLnBrk="1" hangingPunct="1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Federal Supplemental Security Income (SSI)</a:t>
            </a:r>
          </a:p>
          <a:p>
            <a:pPr marL="329355" lvl="1" indent="-218599" eaLnBrk="1" hangingPunct="1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Home Energy Assistance Program (HEAP)</a:t>
            </a:r>
          </a:p>
          <a:p>
            <a:pPr marL="329355" lvl="1" indent="-218599" eaLnBrk="1" hangingPunct="1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Temporary Assistance to Needy Families (TANF)</a:t>
            </a:r>
          </a:p>
          <a:p>
            <a:pPr marL="329355" lvl="1" indent="-218599" eaLnBrk="1" hangingPunct="1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Lifeline</a:t>
            </a:r>
          </a:p>
          <a:p>
            <a:pPr marL="329355" lvl="1" indent="-218599" eaLnBrk="1" hangingPunct="1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Section 8 Housing</a:t>
            </a:r>
          </a:p>
          <a:p>
            <a:pPr marL="329355" lvl="1" indent="-218599" eaLnBrk="1" hangingPunct="1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Pharmaceutical Assistance to the Aged and Disabled</a:t>
            </a:r>
          </a:p>
          <a:p>
            <a:pPr marL="110757" lvl="1" indent="0" eaLnBrk="1" hangingPunct="1">
              <a:buClr>
                <a:schemeClr val="accent6">
                  <a:lumMod val="75000"/>
                </a:schemeClr>
              </a:buClr>
              <a:buNone/>
              <a:defRPr/>
            </a:pPr>
            <a:endParaRPr lang="en-US" dirty="0"/>
          </a:p>
          <a:p>
            <a:pPr marL="218599" indent="-218599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Homeowners and renters eligible.</a:t>
            </a:r>
          </a:p>
          <a:p>
            <a:pPr indent="0" eaLnBrk="1" hangingPunct="1">
              <a:defRPr/>
            </a:pPr>
            <a:endParaRPr lang="en-US" dirty="0"/>
          </a:p>
          <a:p>
            <a:pPr marL="218599" indent="-218599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Customers must reside in a 1-14 family residential dwelling and be the customer of record with a separately metered electric or gas account. </a:t>
            </a:r>
          </a:p>
          <a:p>
            <a:pPr marL="218599" indent="-218599" eaLnBrk="1" hangingPunct="1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218599" indent="-218599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PSE&amp;G Proposes to expand these opportunities under its Clean Energy Future – Energy Efficiency proposal.</a:t>
            </a:r>
          </a:p>
          <a:p>
            <a:pPr marL="218599" indent="-218599" eaLnBrk="1" hangingPunct="1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A2AF2F0-06C4-4427-909F-82D55939B1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57008" y="9601200"/>
            <a:ext cx="4015740" cy="233442"/>
          </a:xfrm>
        </p:spPr>
        <p:txBody>
          <a:bodyPr/>
          <a:lstStyle/>
          <a:p>
            <a:pPr algn="r" defTabSz="777240">
              <a:defRPr/>
            </a:pPr>
            <a:r>
              <a:rPr lang="en-US" sz="850" dirty="0">
                <a:solidFill>
                  <a:srgbClr val="3C536F"/>
                </a:solidFill>
                <a:ea typeface="ＭＳ Ｐゴシック" pitchFamily="34" charset="-128"/>
              </a:rPr>
              <a:t>PSEG INTERNAL USE ONLY</a:t>
            </a:r>
          </a:p>
        </p:txBody>
      </p:sp>
      <p:pic>
        <p:nvPicPr>
          <p:cNvPr id="58373" name="Picture 2">
            <a:extLst>
              <a:ext uri="{FF2B5EF4-FFF2-40B4-BE49-F238E27FC236}">
                <a16:creationId xmlns:a16="http://schemas.microsoft.com/office/drawing/2014/main" id="{349D255A-9001-4FE5-9376-096B7DC22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3" b="10745"/>
          <a:stretch>
            <a:fillRect/>
          </a:stretch>
        </p:blipFill>
        <p:spPr bwMode="auto">
          <a:xfrm>
            <a:off x="4616213" y="4019868"/>
            <a:ext cx="3063081" cy="1903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73887B-9EBB-491E-99E1-806860D695AA}"/>
              </a:ext>
            </a:extLst>
          </p:cNvPr>
          <p:cNvSpPr txBox="1"/>
          <p:nvPr/>
        </p:nvSpPr>
        <p:spPr>
          <a:xfrm>
            <a:off x="1929402" y="9144000"/>
            <a:ext cx="4145687" cy="20018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777240">
              <a:defRPr/>
            </a:pPr>
            <a:r>
              <a:rPr lang="en-US" sz="701" dirty="0">
                <a:solidFill>
                  <a:srgbClr val="3C536F"/>
                </a:solidFill>
                <a:latin typeface="Franklin Gothic Book"/>
              </a:rPr>
              <a:t>*Program recently adjusted income eligibility threshold from 225% to 250% of Federal Poverty Guideline.</a:t>
            </a:r>
          </a:p>
        </p:txBody>
      </p:sp>
      <p:pic>
        <p:nvPicPr>
          <p:cNvPr id="58375" name="Picture 6">
            <a:extLst>
              <a:ext uri="{FF2B5EF4-FFF2-40B4-BE49-F238E27FC236}">
                <a16:creationId xmlns:a16="http://schemas.microsoft.com/office/drawing/2014/main" id="{01F9CE01-FAB5-456C-AD3A-4F59F0F031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098" y="2091602"/>
            <a:ext cx="1399301" cy="758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77590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2">
            <a:extLst>
              <a:ext uri="{FF2B5EF4-FFF2-40B4-BE49-F238E27FC236}">
                <a16:creationId xmlns:a16="http://schemas.microsoft.com/office/drawing/2014/main" id="{B9FFA755-A3FB-49C1-B956-47AD1FA2E6E1}"/>
              </a:ext>
            </a:extLst>
          </p:cNvPr>
          <p:cNvSpPr txBox="1">
            <a:spLocks/>
          </p:cNvSpPr>
          <p:nvPr/>
        </p:nvSpPr>
        <p:spPr bwMode="auto">
          <a:xfrm>
            <a:off x="194310" y="2308860"/>
            <a:ext cx="7383780" cy="466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Aft>
                <a:spcPts val="600"/>
              </a:spcAft>
              <a:buFont typeface="Arial" panose="020B0604020202020204" pitchFamily="34" charset="0"/>
              <a:defRPr sz="2800">
                <a:solidFill>
                  <a:srgbClr val="3C536F"/>
                </a:solidFill>
                <a:latin typeface="Franklin Gothic Book" panose="020B0503020102020204" pitchFamily="34" charset="0"/>
              </a:defRPr>
            </a:lvl1pPr>
            <a:lvl2pPr marL="173038" indent="-173038">
              <a:spcBef>
                <a:spcPts val="300"/>
              </a:spcBef>
              <a:buClr>
                <a:schemeClr val="accent2"/>
              </a:buClr>
              <a:buSzPct val="80000"/>
              <a:buFont typeface="Lucida Grande"/>
              <a:buChar char="●"/>
              <a:defRPr sz="2400">
                <a:solidFill>
                  <a:srgbClr val="3C536F"/>
                </a:solidFill>
                <a:latin typeface="Franklin Gothic Book" panose="020B0503020102020204" pitchFamily="34" charset="0"/>
              </a:defRPr>
            </a:lvl2pPr>
            <a:lvl3pPr marL="401638" indent="-163513">
              <a:spcBef>
                <a:spcPts val="300"/>
              </a:spcBef>
              <a:buClr>
                <a:schemeClr val="accent2"/>
              </a:buClr>
              <a:buSzPct val="80000"/>
              <a:buFont typeface="Lucida Grande"/>
              <a:buChar char="●"/>
              <a:defRPr sz="2000">
                <a:solidFill>
                  <a:srgbClr val="3C536F"/>
                </a:solidFill>
                <a:latin typeface="Franklin Gothic Book" panose="020B0503020102020204" pitchFamily="34" charset="0"/>
              </a:defRPr>
            </a:lvl3pPr>
            <a:lvl4pPr marL="630238" indent="-163513">
              <a:spcBef>
                <a:spcPts val="300"/>
              </a:spcBef>
              <a:buClr>
                <a:schemeClr val="accent2"/>
              </a:buClr>
              <a:buSzPct val="80000"/>
              <a:buFont typeface="Lucida Grande"/>
              <a:buChar char="●"/>
              <a:defRPr>
                <a:solidFill>
                  <a:srgbClr val="3C536F"/>
                </a:solidFill>
                <a:latin typeface="Franklin Gothic Book" panose="020B0503020102020204" pitchFamily="34" charset="0"/>
              </a:defRPr>
            </a:lvl4pPr>
            <a:lvl5pPr marL="858838" indent="-173038">
              <a:spcBef>
                <a:spcPts val="300"/>
              </a:spcBef>
              <a:buClr>
                <a:schemeClr val="accent2"/>
              </a:buClr>
              <a:buSzPct val="80000"/>
              <a:buFont typeface="Lucida Grande"/>
              <a:buChar char="●"/>
              <a:defRPr sz="1600">
                <a:solidFill>
                  <a:srgbClr val="3C536F"/>
                </a:solidFill>
                <a:latin typeface="Franklin Gothic Book" panose="020B0503020102020204" pitchFamily="34" charset="0"/>
              </a:defRPr>
            </a:lvl5pPr>
            <a:lvl6pPr marL="1316038" indent="-173038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Lucida Grande"/>
              <a:buChar char="●"/>
              <a:defRPr sz="1600">
                <a:solidFill>
                  <a:srgbClr val="3C536F"/>
                </a:solidFill>
                <a:latin typeface="Franklin Gothic Book" panose="020B0503020102020204" pitchFamily="34" charset="0"/>
              </a:defRPr>
            </a:lvl6pPr>
            <a:lvl7pPr marL="1773238" indent="-173038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Lucida Grande"/>
              <a:buChar char="●"/>
              <a:defRPr sz="1600">
                <a:solidFill>
                  <a:srgbClr val="3C536F"/>
                </a:solidFill>
                <a:latin typeface="Franklin Gothic Book" panose="020B0503020102020204" pitchFamily="34" charset="0"/>
              </a:defRPr>
            </a:lvl7pPr>
            <a:lvl8pPr marL="2230438" indent="-173038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Lucida Grande"/>
              <a:buChar char="●"/>
              <a:defRPr sz="1600">
                <a:solidFill>
                  <a:srgbClr val="3C536F"/>
                </a:solidFill>
                <a:latin typeface="Franklin Gothic Book" panose="020B0503020102020204" pitchFamily="34" charset="0"/>
              </a:defRPr>
            </a:lvl8pPr>
            <a:lvl9pPr marL="2687638" indent="-173038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Lucida Grande"/>
              <a:buChar char="●"/>
              <a:defRPr sz="1600">
                <a:solidFill>
                  <a:srgbClr val="3C536F"/>
                </a:solidFill>
                <a:latin typeface="Franklin Gothic Book" panose="020B0503020102020204" pitchFamily="34" charset="0"/>
              </a:defRPr>
            </a:lvl9pPr>
          </a:lstStyle>
          <a:p>
            <a:pPr defTabSz="777240">
              <a:lnSpc>
                <a:spcPts val="2380"/>
              </a:lnSpc>
              <a:spcAft>
                <a:spcPct val="0"/>
              </a:spcAft>
            </a:pPr>
            <a:r>
              <a:rPr lang="en-US" altLang="en-US" sz="2380">
                <a:latin typeface="Franklin Gothic Medium" panose="020B0603020102020204" pitchFamily="34" charset="0"/>
                <a:ea typeface="MS PGothic" panose="020B0600070205080204" pitchFamily="34" charset="-128"/>
              </a:rPr>
              <a:t>PSE&amp;G’s Multifamily Housing Efficiency Program – 50% low income and senior housing</a:t>
            </a:r>
          </a:p>
        </p:txBody>
      </p:sp>
      <p:sp>
        <p:nvSpPr>
          <p:cNvPr id="11" name="Rounded Rectangle 4">
            <a:extLst>
              <a:ext uri="{FF2B5EF4-FFF2-40B4-BE49-F238E27FC236}">
                <a16:creationId xmlns:a16="http://schemas.microsoft.com/office/drawing/2014/main" id="{874A0458-7E5F-45BC-935F-39B94DB71F71}"/>
              </a:ext>
            </a:extLst>
          </p:cNvPr>
          <p:cNvSpPr/>
          <p:nvPr/>
        </p:nvSpPr>
        <p:spPr>
          <a:xfrm>
            <a:off x="387271" y="3246676"/>
            <a:ext cx="7256939" cy="57483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4770" tIns="64770" rIns="64770" bIns="64770" spcCol="1270" anchor="ctr"/>
          <a:lstStyle/>
          <a:p>
            <a:pPr defTabSz="7556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700" b="1" dirty="0">
                <a:solidFill>
                  <a:srgbClr val="FFFFFF"/>
                </a:solidFill>
              </a:rPr>
              <a:t>$74 million initiative that provides a turn key approach for the customer to consider energy efficiency investments 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D3616EC9-461C-41FB-ABCA-695FE8DB3731}"/>
              </a:ext>
            </a:extLst>
          </p:cNvPr>
          <p:cNvGraphicFramePr/>
          <p:nvPr/>
        </p:nvGraphicFramePr>
        <p:xfrm>
          <a:off x="388620" y="3753650"/>
          <a:ext cx="6995160" cy="3605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9397" name="Rounded Rectangle 12">
            <a:extLst>
              <a:ext uri="{FF2B5EF4-FFF2-40B4-BE49-F238E27FC236}">
                <a16:creationId xmlns:a16="http://schemas.microsoft.com/office/drawing/2014/main" id="{099B7797-F50B-49D1-96D3-1F820AAE5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695" y="3086100"/>
            <a:ext cx="7319010" cy="636905"/>
          </a:xfrm>
          <a:prstGeom prst="roundRect">
            <a:avLst>
              <a:gd name="adj" fmla="val 16667"/>
            </a:avLst>
          </a:prstGeom>
          <a:solidFill>
            <a:srgbClr val="5581A6"/>
          </a:solidFill>
          <a:ln w="25400" algn="ctr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endParaRPr lang="en-US" altLang="en-US" sz="1530"/>
          </a:p>
        </p:txBody>
      </p:sp>
      <p:sp>
        <p:nvSpPr>
          <p:cNvPr id="14" name="Rounded Rectangle 4">
            <a:extLst>
              <a:ext uri="{FF2B5EF4-FFF2-40B4-BE49-F238E27FC236}">
                <a16:creationId xmlns:a16="http://schemas.microsoft.com/office/drawing/2014/main" id="{016A4B82-4C34-419D-99BD-4CB4D8CB2AD8}"/>
              </a:ext>
            </a:extLst>
          </p:cNvPr>
          <p:cNvSpPr/>
          <p:nvPr/>
        </p:nvSpPr>
        <p:spPr>
          <a:xfrm>
            <a:off x="257731" y="3117136"/>
            <a:ext cx="7256939" cy="574834"/>
          </a:xfrm>
          <a:prstGeom prst="rect">
            <a:avLst/>
          </a:prstGeom>
          <a:noFill/>
          <a:ln>
            <a:noFill/>
          </a:ln>
          <a:effectLst/>
        </p:spPr>
        <p:txBody>
          <a:bodyPr lIns="64770" tIns="64770" rIns="64770" bIns="64770" spcCol="1270" anchor="ctr"/>
          <a:lstStyle/>
          <a:p>
            <a:pPr defTabSz="7556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700" b="1" kern="0">
                <a:solidFill>
                  <a:srgbClr val="FFFFFF"/>
                </a:solidFill>
                <a:latin typeface="Franklin Gothic Book"/>
              </a:rPr>
              <a:t>$104 million </a:t>
            </a:r>
            <a:r>
              <a:rPr lang="en-US" sz="1700" b="1" kern="0" dirty="0">
                <a:solidFill>
                  <a:srgbClr val="FFFFFF"/>
                </a:solidFill>
                <a:latin typeface="Franklin Gothic Book"/>
              </a:rPr>
              <a:t>initiative that provides a turn key approach for the customer to consider energy efficiency investments </a:t>
            </a:r>
          </a:p>
        </p:txBody>
      </p:sp>
    </p:spTree>
    <p:extLst>
      <p:ext uri="{BB962C8B-B14F-4D97-AF65-F5344CB8AC3E}">
        <p14:creationId xmlns:p14="http://schemas.microsoft.com/office/powerpoint/2010/main" val="29910103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>
            <a:extLst>
              <a:ext uri="{FF2B5EF4-FFF2-40B4-BE49-F238E27FC236}">
                <a16:creationId xmlns:a16="http://schemas.microsoft.com/office/drawing/2014/main" id="{D36C9B98-633C-4DE9-B5BD-34B976DD4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535" y="2580085"/>
            <a:ext cx="5765879" cy="466884"/>
          </a:xfrm>
        </p:spPr>
        <p:txBody>
          <a:bodyPr anchor="b"/>
          <a:lstStyle/>
          <a:p>
            <a:pPr eaLnBrk="1" hangingPunct="1">
              <a:defRPr/>
            </a:pPr>
            <a:r>
              <a:rPr lang="en-US" altLang="en-US" sz="2720" dirty="0">
                <a:latin typeface="+mj-lt"/>
              </a:rPr>
              <a:t>Direct Install Overview &amp; </a:t>
            </a:r>
            <a:br>
              <a:rPr lang="en-US" altLang="en-US" sz="2720" dirty="0">
                <a:latin typeface="+mj-lt"/>
              </a:rPr>
            </a:br>
            <a:r>
              <a:rPr lang="en-US" altLang="en-US" sz="2720" dirty="0">
                <a:latin typeface="+mj-lt"/>
              </a:rPr>
              <a:t>Program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09847-0991-4391-82CB-1E5E15155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259" y="3304699"/>
            <a:ext cx="6995160" cy="3886200"/>
          </a:xfrm>
        </p:spPr>
        <p:txBody>
          <a:bodyPr>
            <a:normAutofit fontScale="92500" lnSpcReduction="10000"/>
          </a:bodyPr>
          <a:lstStyle/>
          <a:p>
            <a:pPr indent="0" eaLnBrk="1" hangingPunct="1">
              <a:defRPr/>
            </a:pPr>
            <a:r>
              <a:rPr lang="en-US" sz="1700" dirty="0"/>
              <a:t>PSE&amp;G provides a free on-site energy audit, recommend energy efficiency upgrades and provide a detailed cost estimate. PSE&amp;G pays for 100% of the upfront costs and the work is done by a PSE&amp;G authorized contractor. When the work is complete, customers repay only 30% of the total, interest free, over 36 months on their PSE&amp;G bill.</a:t>
            </a:r>
            <a:r>
              <a:rPr lang="en-US" sz="1700" baseline="30000" dirty="0"/>
              <a:t>*</a:t>
            </a:r>
          </a:p>
          <a:p>
            <a:pPr marL="388620" indent="-388620" eaLnBrk="1" hangingPunct="1">
              <a:buFont typeface="Arial" panose="020B0604020202020204" pitchFamily="34" charset="0"/>
              <a:buChar char="•"/>
              <a:defRPr/>
            </a:pPr>
            <a:endParaRPr lang="en-US" sz="1530" dirty="0"/>
          </a:p>
          <a:p>
            <a:pPr marL="388620" indent="-388620" eaLnBrk="1" hangingPunct="1">
              <a:buFont typeface="Arial" panose="020B0604020202020204" pitchFamily="34" charset="0"/>
              <a:buChar char="•"/>
              <a:defRPr/>
            </a:pPr>
            <a:r>
              <a:rPr lang="en-US" sz="1530" dirty="0"/>
              <a:t>$98.3 million invested / over 2,000 projects completed since 2009</a:t>
            </a:r>
          </a:p>
          <a:p>
            <a:pPr marL="627460" lvl="1" indent="-140335" eaLnBrk="1" hangingPunct="1">
              <a:spcAft>
                <a:spcPts val="255"/>
              </a:spcAft>
              <a:buFont typeface="Arial" panose="020B0604020202020204" pitchFamily="34" charset="0"/>
              <a:buChar char="•"/>
              <a:defRPr/>
            </a:pPr>
            <a:r>
              <a:rPr lang="en-US" sz="1190" b="1" dirty="0">
                <a:solidFill>
                  <a:schemeClr val="accent2"/>
                </a:solidFill>
              </a:rPr>
              <a:t>$21.9 million invested across 680 projects in the small business in UEZs segment</a:t>
            </a:r>
            <a:r>
              <a:rPr lang="en-US" sz="1190" dirty="0"/>
              <a:t> </a:t>
            </a:r>
          </a:p>
          <a:p>
            <a:pPr marL="627460" lvl="1" indent="-140335" eaLnBrk="1" hangingPunct="1">
              <a:spcAft>
                <a:spcPts val="255"/>
              </a:spcAft>
              <a:buFont typeface="Arial" panose="020B0604020202020204" pitchFamily="34" charset="0"/>
              <a:buChar char="•"/>
              <a:defRPr/>
            </a:pPr>
            <a:r>
              <a:rPr lang="en-US" sz="1190" dirty="0"/>
              <a:t>Annual electric and gas energy savings equivalent to taking 12,000 cars off the road for a year</a:t>
            </a:r>
          </a:p>
          <a:p>
            <a:pPr marL="388620" indent="-388620" eaLnBrk="1" hangingPunct="1">
              <a:buFont typeface="Arial" panose="020B0604020202020204" pitchFamily="34" charset="0"/>
              <a:buChar char="•"/>
              <a:defRPr/>
            </a:pPr>
            <a:r>
              <a:rPr lang="en-US" sz="1530" dirty="0"/>
              <a:t>Targets underserved small business customers in Urban Enterprise Zones, as well as nonprofits and governmental facilities</a:t>
            </a:r>
          </a:p>
          <a:p>
            <a:pPr marL="388620" indent="-388620" eaLnBrk="1" hangingPunct="1">
              <a:buFont typeface="Arial" panose="020B0604020202020204" pitchFamily="34" charset="0"/>
              <a:buChar char="•"/>
              <a:defRPr/>
            </a:pPr>
            <a:r>
              <a:rPr lang="en-US" sz="1530" dirty="0"/>
              <a:t>Demand for the program exceeds currently approved program funding</a:t>
            </a:r>
          </a:p>
          <a:p>
            <a:pPr marL="388620" indent="-388620" eaLnBrk="1" hangingPunct="1">
              <a:buFont typeface="Arial" panose="020B0604020202020204" pitchFamily="34" charset="0"/>
              <a:buChar char="•"/>
              <a:defRPr/>
            </a:pPr>
            <a:r>
              <a:rPr lang="en-US" sz="1530" dirty="0"/>
              <a:t>Provides option to repay through the PSE&amp;G bill in a seamless process – no upfront capital from the customer</a:t>
            </a:r>
          </a:p>
          <a:p>
            <a:pPr marL="388620" indent="-388620" eaLnBrk="1" hangingPunct="1">
              <a:buFont typeface="Arial" panose="020B0604020202020204" pitchFamily="34" charset="0"/>
              <a:buChar char="•"/>
              <a:defRPr/>
            </a:pPr>
            <a:r>
              <a:rPr lang="en-US" sz="1530" dirty="0"/>
              <a:t>PSE&amp;G’s program funds 185 jobs – PSE&amp;G’s program represents a significant portion of our vendors’ NJ workload</a:t>
            </a:r>
          </a:p>
          <a:p>
            <a:pPr marL="388620" indent="-388620" eaLnBrk="1" hangingPunct="1">
              <a:buFont typeface="Arial" panose="020B0604020202020204" pitchFamily="34" charset="0"/>
              <a:buChar char="•"/>
              <a:defRPr/>
            </a:pPr>
            <a:endParaRPr lang="en-US" sz="153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4F27C2-6816-4719-8C9C-5EA17711B23A}"/>
              </a:ext>
            </a:extLst>
          </p:cNvPr>
          <p:cNvSpPr txBox="1"/>
          <p:nvPr/>
        </p:nvSpPr>
        <p:spPr>
          <a:xfrm>
            <a:off x="4659047" y="9067800"/>
            <a:ext cx="3113353" cy="2297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777240">
              <a:defRPr/>
            </a:pPr>
            <a:r>
              <a:rPr lang="en-US" sz="893" baseline="30000" dirty="0">
                <a:solidFill>
                  <a:srgbClr val="000000"/>
                </a:solidFill>
                <a:latin typeface="Franklin Gothic Book"/>
              </a:rPr>
              <a:t> * </a:t>
            </a:r>
            <a:r>
              <a:rPr lang="en-US" sz="893" dirty="0">
                <a:solidFill>
                  <a:srgbClr val="000000"/>
                </a:solidFill>
                <a:latin typeface="Franklin Gothic Book"/>
              </a:rPr>
              <a:t>Customers may also elect to pay in one lump sum payment</a:t>
            </a:r>
          </a:p>
        </p:txBody>
      </p:sp>
      <p:pic>
        <p:nvPicPr>
          <p:cNvPr id="60421" name="Picture 3">
            <a:extLst>
              <a:ext uri="{FF2B5EF4-FFF2-40B4-BE49-F238E27FC236}">
                <a16:creationId xmlns:a16="http://schemas.microsoft.com/office/drawing/2014/main" id="{C96F23F8-3F79-4A1D-823D-FF94A6474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414" y="228600"/>
            <a:ext cx="1385808" cy="698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0758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D17A7-C32C-4922-B9B6-ABA9FD93C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720" dirty="0">
                <a:latin typeface="+mj-lt"/>
              </a:rPr>
              <a:t>Low Income Multi-Family Smart Thermostat Pilot - Objectives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0D18EDA4-0070-4253-A9E7-8FD240FE72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8620" y="3042920"/>
            <a:ext cx="7254240" cy="414528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sz="1700" dirty="0"/>
          </a:p>
          <a:p>
            <a:pPr marL="2699" indent="0" eaLnBrk="1" hangingPunct="1">
              <a:defRPr/>
            </a:pPr>
            <a:r>
              <a:rPr dirty="0"/>
              <a:t>“</a:t>
            </a:r>
            <a:r>
              <a:rPr sz="1700" dirty="0">
                <a:solidFill>
                  <a:schemeClr val="accent6">
                    <a:lumMod val="75000"/>
                  </a:schemeClr>
                </a:solidFill>
              </a:rPr>
              <a:t>Assess the market potential for savings from a programmatic approach to smart thermostat installation in lower income multifamily housing”</a:t>
            </a:r>
          </a:p>
          <a:p>
            <a:pPr lvl="2" eaLnBrk="1" hangingPunct="1">
              <a:defRPr/>
            </a:pPr>
            <a:r>
              <a:rPr dirty="0">
                <a:solidFill>
                  <a:schemeClr val="accent6">
                    <a:lumMod val="75000"/>
                  </a:schemeClr>
                </a:solidFill>
              </a:rPr>
              <a:t>400% FPL (Federal Poverty Level) with individual PES&amp;G accounts</a:t>
            </a:r>
          </a:p>
          <a:p>
            <a:pPr marL="2699" indent="0" eaLnBrk="1" hangingPunct="1">
              <a:lnSpc>
                <a:spcPct val="150000"/>
              </a:lnSpc>
              <a:defRPr/>
            </a:pPr>
            <a:r>
              <a:rPr sz="1700" dirty="0">
                <a:solidFill>
                  <a:schemeClr val="accent6">
                    <a:lumMod val="75000"/>
                  </a:schemeClr>
                </a:solidFill>
              </a:rPr>
              <a:t>Determine challenges, lessons learned and impact:</a:t>
            </a:r>
          </a:p>
          <a:p>
            <a:pPr lvl="2" eaLnBrk="1" hangingPunct="1">
              <a:defRPr/>
            </a:pPr>
            <a:r>
              <a:rPr dirty="0">
                <a:solidFill>
                  <a:schemeClr val="accent6">
                    <a:lumMod val="75000"/>
                  </a:schemeClr>
                </a:solidFill>
              </a:rPr>
              <a:t>Market characterization, recruitment &amp; qualification</a:t>
            </a:r>
          </a:p>
          <a:p>
            <a:pPr lvl="2" eaLnBrk="1" hangingPunct="1">
              <a:defRPr/>
            </a:pPr>
            <a:r>
              <a:rPr dirty="0">
                <a:solidFill>
                  <a:schemeClr val="accent6">
                    <a:lumMod val="75000"/>
                  </a:schemeClr>
                </a:solidFill>
              </a:rPr>
              <a:t>Technical compatibility</a:t>
            </a:r>
          </a:p>
          <a:p>
            <a:pPr lvl="2" eaLnBrk="1" hangingPunct="1">
              <a:defRPr/>
            </a:pPr>
            <a:r>
              <a:rPr dirty="0">
                <a:solidFill>
                  <a:schemeClr val="accent6">
                    <a:lumMod val="75000"/>
                  </a:schemeClr>
                </a:solidFill>
              </a:rPr>
              <a:t>Resident &amp; building operator experience</a:t>
            </a:r>
          </a:p>
          <a:p>
            <a:pPr lvl="2" eaLnBrk="1" hangingPunct="1">
              <a:defRPr/>
            </a:pPr>
            <a:r>
              <a:rPr dirty="0">
                <a:solidFill>
                  <a:schemeClr val="accent6">
                    <a:lumMod val="75000"/>
                  </a:schemeClr>
                </a:solidFill>
              </a:rPr>
              <a:t>Energy savings </a:t>
            </a:r>
          </a:p>
          <a:p>
            <a:pPr marL="194310" lvl="2" indent="0" eaLnBrk="1" hangingPunct="1">
              <a:buNone/>
              <a:defRPr/>
            </a:pPr>
            <a:endParaRPr sz="153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94310" lvl="2" indent="0" eaLnBrk="1" hangingPunct="1">
              <a:buNone/>
              <a:defRPr/>
            </a:pPr>
            <a:endParaRPr sz="153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94310" lvl="2" indent="0" eaLnBrk="1" hangingPunct="1">
              <a:buNone/>
              <a:defRPr/>
            </a:pPr>
            <a:endParaRPr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738485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>
            <a:extLst>
              <a:ext uri="{FF2B5EF4-FFF2-40B4-BE49-F238E27FC236}">
                <a16:creationId xmlns:a16="http://schemas.microsoft.com/office/drawing/2014/main" id="{35E7F15C-062F-4930-9673-CCFBBC494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20" y="2244090"/>
            <a:ext cx="6995160" cy="777240"/>
          </a:xfrm>
        </p:spPr>
        <p:txBody>
          <a:bodyPr/>
          <a:lstStyle/>
          <a:p>
            <a:pPr eaLnBrk="1" hangingPunct="1"/>
            <a:r>
              <a:rPr lang="en-US" altLang="en-US" sz="2720">
                <a:latin typeface="Franklin Gothic Medium" panose="020B0603020102020204" pitchFamily="34" charset="0"/>
              </a:rPr>
              <a:t>Low Income Multi-Family Smart Thermostat Pilot - Overview</a:t>
            </a:r>
            <a:endParaRPr lang="en-US" altLang="en-US" sz="272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DAAC4B-8DED-4366-986C-41E0224E0192}"/>
              </a:ext>
            </a:extLst>
          </p:cNvPr>
          <p:cNvSpPr/>
          <p:nvPr/>
        </p:nvSpPr>
        <p:spPr>
          <a:xfrm>
            <a:off x="116046" y="3086101"/>
            <a:ext cx="6365002" cy="315317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42888" indent="-242888">
              <a:buFont typeface="Arial" panose="020B0604020202020204" pitchFamily="34" charset="0"/>
              <a:buChar char="•"/>
              <a:defRPr/>
            </a:pPr>
            <a:r>
              <a:rPr lang="en-US" sz="1700" dirty="0">
                <a:solidFill>
                  <a:srgbClr val="3C536F"/>
                </a:solidFill>
              </a:rPr>
              <a:t>942 thermostats installed  in 16 Multifamily  properties </a:t>
            </a:r>
          </a:p>
          <a:p>
            <a:pPr marL="242888" indent="-242888">
              <a:buFont typeface="Arial" panose="020B0604020202020204" pitchFamily="34" charset="0"/>
              <a:buChar char="•"/>
              <a:defRPr/>
            </a:pPr>
            <a:r>
              <a:rPr lang="en-US" sz="1700" dirty="0">
                <a:solidFill>
                  <a:srgbClr val="3C536F"/>
                </a:solidFill>
              </a:rPr>
              <a:t>All thermostats installed between September  and October of 2018</a:t>
            </a:r>
          </a:p>
          <a:p>
            <a:pPr marL="242888" indent="-242888">
              <a:buFont typeface="Arial" panose="020B0604020202020204" pitchFamily="34" charset="0"/>
              <a:buChar char="•"/>
              <a:defRPr/>
            </a:pPr>
            <a:r>
              <a:rPr lang="en-US" sz="1700" dirty="0">
                <a:solidFill>
                  <a:srgbClr val="3C536F"/>
                </a:solidFill>
              </a:rPr>
              <a:t>10 properties (490 units) Nest E thermostats with a mixture of tenant Wi-Fi and building level Wi-Fi</a:t>
            </a:r>
          </a:p>
          <a:p>
            <a:pPr marL="242888" indent="-242888">
              <a:buFont typeface="Arial" panose="020B0604020202020204" pitchFamily="34" charset="0"/>
              <a:buChar char="•"/>
              <a:defRPr/>
            </a:pPr>
            <a:r>
              <a:rPr lang="en-US" sz="1700" dirty="0">
                <a:solidFill>
                  <a:srgbClr val="3C536F"/>
                </a:solidFill>
              </a:rPr>
              <a:t>3 properties  (226 Units) Ecobee 3 with tenant Wi-Fi if present </a:t>
            </a:r>
          </a:p>
          <a:p>
            <a:pPr marL="242888" indent="-242888">
              <a:buFont typeface="Arial" panose="020B0604020202020204" pitchFamily="34" charset="0"/>
              <a:buChar char="•"/>
              <a:defRPr/>
            </a:pPr>
            <a:r>
              <a:rPr lang="en-US" sz="1700" dirty="0">
                <a:solidFill>
                  <a:srgbClr val="3C536F"/>
                </a:solidFill>
              </a:rPr>
              <a:t>3 property (226 Units) Honeywell Lyric T6 Z- Wave with building level Mesh</a:t>
            </a:r>
          </a:p>
          <a:p>
            <a:pPr>
              <a:defRPr/>
            </a:pPr>
            <a:endParaRPr lang="en-US" sz="1530" dirty="0">
              <a:solidFill>
                <a:srgbClr val="3C536F"/>
              </a:solidFill>
            </a:endParaRPr>
          </a:p>
          <a:p>
            <a:pPr>
              <a:defRPr/>
            </a:pPr>
            <a:endParaRPr lang="en-US" sz="2380" dirty="0"/>
          </a:p>
          <a:p>
            <a:pPr>
              <a:defRPr/>
            </a:pPr>
            <a:r>
              <a:rPr lang="en-US" sz="2380" dirty="0"/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73A0F86-9369-4041-9E86-45AFCE487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796" y="5563553"/>
            <a:ext cx="3717528" cy="1947149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235431439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3">
            <a:extLst>
              <a:ext uri="{FF2B5EF4-FFF2-40B4-BE49-F238E27FC236}">
                <a16:creationId xmlns:a16="http://schemas.microsoft.com/office/drawing/2014/main" id="{3E7A142E-84E2-4717-B9C2-E0859D8CA5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8040545">
            <a:off x="-16193" y="3598863"/>
            <a:ext cx="5629593" cy="1024176"/>
          </a:xfrm>
        </p:spPr>
        <p:txBody>
          <a:bodyPr anchor="b"/>
          <a:lstStyle/>
          <a:p>
            <a:pPr eaLnBrk="1" hangingPunct="1"/>
            <a:r>
              <a:rPr lang="en-US" altLang="en-US" dirty="0"/>
              <a:t>Support for Vulnerable Customers – </a:t>
            </a:r>
            <a:br>
              <a:rPr lang="en-US" altLang="en-US" dirty="0"/>
            </a:br>
            <a:r>
              <a:rPr lang="en-US" altLang="en-US" dirty="0"/>
              <a:t>Proposed CEF Programs Overview</a:t>
            </a:r>
          </a:p>
        </p:txBody>
      </p:sp>
    </p:spTree>
    <p:extLst>
      <p:ext uri="{BB962C8B-B14F-4D97-AF65-F5344CB8AC3E}">
        <p14:creationId xmlns:p14="http://schemas.microsoft.com/office/powerpoint/2010/main" val="1208993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8F70C80-1FDD-41F9-8827-6CDD290FE50A}"/>
              </a:ext>
            </a:extLst>
          </p:cNvPr>
          <p:cNvGraphicFramePr>
            <a:graphicFrameLocks noGrp="1"/>
          </p:cNvGraphicFramePr>
          <p:nvPr/>
        </p:nvGraphicFramePr>
        <p:xfrm>
          <a:off x="259080" y="2897187"/>
          <a:ext cx="3169682" cy="17433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696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7312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/>
                          </a:solidFill>
                        </a:rPr>
                        <a:t>Investment</a:t>
                      </a:r>
                    </a:p>
                    <a:p>
                      <a:pPr algn="ctr"/>
                      <a:r>
                        <a:rPr lang="en-US" sz="1500" b="1" dirty="0">
                          <a:solidFill>
                            <a:schemeClr val="bg1"/>
                          </a:solidFill>
                        </a:rPr>
                        <a:t>$2.5B</a:t>
                      </a:r>
                    </a:p>
                  </a:txBody>
                  <a:tcPr marL="77723" marR="77723" marT="38853" marB="38853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C53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608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Universal</a:t>
                      </a:r>
                      <a:r>
                        <a:rPr lang="en-US" sz="1500" baseline="0" dirty="0">
                          <a:solidFill>
                            <a:schemeClr val="bg1"/>
                          </a:solidFill>
                        </a:rPr>
                        <a:t> access to l</a:t>
                      </a:r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ower customer</a:t>
                      </a:r>
                      <a:r>
                        <a:rPr lang="en-US" sz="15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bills through a comprehensive suite of EE programs</a:t>
                      </a:r>
                    </a:p>
                  </a:txBody>
                  <a:tcPr marL="77723" marR="77723" marT="38853" marB="38853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C53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E698B0-DA9E-4A10-8B6C-0F75E5226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356" y="2269729"/>
            <a:ext cx="6995160" cy="466884"/>
          </a:xfrm>
        </p:spPr>
        <p:txBody>
          <a:bodyPr/>
          <a:lstStyle/>
          <a:p>
            <a:pPr>
              <a:defRPr/>
            </a:pPr>
            <a:r>
              <a:rPr lang="en-US" sz="2720" dirty="0">
                <a:latin typeface="+mj-lt"/>
              </a:rPr>
              <a:t>CEF: Energy Efficiency Programs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BA9DB2-4DA3-4CD2-B4D8-DCF0311CEB26}"/>
              </a:ext>
            </a:extLst>
          </p:cNvPr>
          <p:cNvSpPr txBox="1"/>
          <p:nvPr/>
        </p:nvSpPr>
        <p:spPr>
          <a:xfrm>
            <a:off x="259080" y="6200457"/>
            <a:ext cx="1619250" cy="9661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anchor="ctr"/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400" b="1">
                <a:solidFill>
                  <a:srgbClr val="3C536F"/>
                </a:solidFill>
              </a:defRPr>
            </a:lvl1pPr>
          </a:lstStyle>
          <a:p>
            <a:pPr>
              <a:defRPr/>
            </a:pPr>
            <a:r>
              <a:rPr lang="en-US" sz="2380" dirty="0"/>
              <a:t>22</a:t>
            </a:r>
          </a:p>
          <a:p>
            <a:pPr>
              <a:defRPr/>
            </a:pPr>
            <a:r>
              <a:rPr lang="en-US" sz="1360" dirty="0"/>
              <a:t>million metric tons of CO</a:t>
            </a:r>
            <a:r>
              <a:rPr lang="en-US" sz="1360" baseline="-25000" dirty="0"/>
              <a:t>2</a:t>
            </a:r>
            <a:r>
              <a:rPr lang="en-US" sz="1360" dirty="0"/>
              <a:t> removed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45CC634-B7B0-4153-A3B2-C453417D3D38}"/>
              </a:ext>
            </a:extLst>
          </p:cNvPr>
          <p:cNvSpPr txBox="1"/>
          <p:nvPr/>
        </p:nvSpPr>
        <p:spPr>
          <a:xfrm>
            <a:off x="1979534" y="5158741"/>
            <a:ext cx="1449229" cy="9688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40" b="1" dirty="0">
                <a:solidFill>
                  <a:srgbClr val="3C536F"/>
                </a:solidFill>
              </a:rPr>
              <a:t>5,000</a:t>
            </a:r>
            <a:endParaRPr lang="en-US" sz="1360" b="1" dirty="0">
              <a:solidFill>
                <a:srgbClr val="3C536F"/>
              </a:solidFill>
            </a:endParaRPr>
          </a:p>
          <a:p>
            <a:pPr algn="ctr">
              <a:defRPr/>
            </a:pPr>
            <a:r>
              <a:rPr lang="en-US" sz="1360" b="1" dirty="0">
                <a:solidFill>
                  <a:srgbClr val="3C536F"/>
                </a:solidFill>
              </a:rPr>
              <a:t>clean energy </a:t>
            </a:r>
          </a:p>
          <a:p>
            <a:pPr algn="ctr">
              <a:defRPr/>
            </a:pPr>
            <a:r>
              <a:rPr lang="en-US" sz="1360" b="1" dirty="0">
                <a:solidFill>
                  <a:srgbClr val="3C536F"/>
                </a:solidFill>
              </a:rPr>
              <a:t>jobs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5C7FC5E-D4A1-4A3F-A0A3-5694BD15AC96}"/>
              </a:ext>
            </a:extLst>
          </p:cNvPr>
          <p:cNvSpPr txBox="1"/>
          <p:nvPr/>
        </p:nvSpPr>
        <p:spPr>
          <a:xfrm>
            <a:off x="259080" y="5158740"/>
            <a:ext cx="1619250" cy="9621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360" b="1" dirty="0">
                <a:solidFill>
                  <a:srgbClr val="3C536F"/>
                </a:solidFill>
              </a:rPr>
              <a:t>Advancement of</a:t>
            </a:r>
          </a:p>
          <a:p>
            <a:pPr algn="ctr">
              <a:defRPr/>
            </a:pPr>
            <a:r>
              <a:rPr lang="en-US" sz="1360" b="1" dirty="0">
                <a:solidFill>
                  <a:srgbClr val="3C536F"/>
                </a:solidFill>
              </a:rPr>
              <a:t>NJ clean energy goals</a:t>
            </a:r>
          </a:p>
        </p:txBody>
      </p:sp>
      <p:sp>
        <p:nvSpPr>
          <p:cNvPr id="65550" name="TextBox 25">
            <a:extLst>
              <a:ext uri="{FF2B5EF4-FFF2-40B4-BE49-F238E27FC236}">
                <a16:creationId xmlns:a16="http://schemas.microsoft.com/office/drawing/2014/main" id="{B5BBDC94-27BB-4150-AE5F-BDC3F45E1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" y="4770120"/>
            <a:ext cx="3169682" cy="300911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/>
            <a:r>
              <a:rPr lang="en-US" altLang="en-US" sz="1530" b="1">
                <a:solidFill>
                  <a:srgbClr val="FFFFFF"/>
                </a:solidFill>
              </a:rPr>
              <a:t>Other Benefits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5A1D4F1-EAE3-4B8A-AD1B-0709CBC6FFD2}"/>
              </a:ext>
            </a:extLst>
          </p:cNvPr>
          <p:cNvGraphicFramePr>
            <a:graphicFrameLocks noGrp="1"/>
          </p:cNvGraphicFramePr>
          <p:nvPr/>
        </p:nvGraphicFramePr>
        <p:xfrm>
          <a:off x="3756660" y="2827020"/>
          <a:ext cx="3756660" cy="44961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2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4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3376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EE Subprograms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Book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536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Book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C53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1983">
                <a:tc>
                  <a:txBody>
                    <a:bodyPr/>
                    <a:lstStyle/>
                    <a:p>
                      <a:pPr lvl="0" algn="ctr" rtl="0" fontAlgn="ctr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</a:rPr>
                        <a:t>Residential</a:t>
                      </a:r>
                      <a:r>
                        <a:rPr lang="en-US" sz="15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</a:rPr>
                        <a:t> Programs</a:t>
                      </a:r>
                    </a:p>
                    <a:p>
                      <a:pPr lvl="0" algn="ctr" rtl="0" fontAlgn="ctr"/>
                      <a:r>
                        <a:rPr lang="en-US" sz="15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</a:rPr>
                        <a:t>$600M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Book"/>
                      </a:endParaRPr>
                    </a:p>
                  </a:txBody>
                  <a:tcPr marL="38862" marR="38862" marT="23316" marB="2331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536F"/>
                    </a:solidFill>
                  </a:tcPr>
                </a:tc>
                <a:tc>
                  <a:txBody>
                    <a:bodyPr/>
                    <a:lstStyle/>
                    <a:p>
                      <a:pPr marL="52388" indent="0" algn="ctr" rtl="0" fontAlgn="ctr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</a:rPr>
                        <a:t>Commercial and Industrial  Programs</a:t>
                      </a:r>
                    </a:p>
                    <a:p>
                      <a:pPr marL="52388" indent="0" algn="ctr" rtl="0" fontAlgn="ctr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</a:rPr>
                        <a:t>$1.9B</a:t>
                      </a:r>
                    </a:p>
                  </a:txBody>
                  <a:tcPr marL="38862" marR="38862" marT="23316" marB="2331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53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350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1500" b="0" u="none" strike="noStrike" dirty="0">
                          <a:solidFill>
                            <a:srgbClr val="3C536F"/>
                          </a:solidFill>
                          <a:effectLst/>
                        </a:rPr>
                        <a:t>Efficient Products</a:t>
                      </a:r>
                      <a:endParaRPr lang="en-US" sz="1500" b="0" i="0" u="none" strike="noStrike" dirty="0">
                        <a:solidFill>
                          <a:srgbClr val="3C536F"/>
                        </a:solidFill>
                        <a:effectLst/>
                        <a:latin typeface="Franklin Gothic Book"/>
                      </a:endParaRPr>
                    </a:p>
                  </a:txBody>
                  <a:tcPr marL="38862" marR="38862" marT="23316" marB="23316" anchor="ctr">
                    <a:lnL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2388" indent="0" algn="l" rtl="0" fontAlgn="ctr"/>
                      <a:r>
                        <a:rPr lang="en-US" sz="1500" b="0" u="none" strike="noStrike" dirty="0">
                          <a:solidFill>
                            <a:srgbClr val="3C536F"/>
                          </a:solidFill>
                          <a:effectLst/>
                        </a:rPr>
                        <a:t>Prescriptive</a:t>
                      </a:r>
                      <a:endParaRPr lang="en-US" sz="1500" b="0" i="0" u="none" strike="noStrike" dirty="0">
                        <a:solidFill>
                          <a:srgbClr val="3C536F"/>
                        </a:solidFill>
                        <a:effectLst/>
                        <a:latin typeface="Franklin Gothic Book"/>
                      </a:endParaRPr>
                    </a:p>
                  </a:txBody>
                  <a:tcPr marL="38862" marR="38862" marT="23316" marB="23316" anchor="ctr">
                    <a:lnL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350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1500" b="0" u="none" strike="noStrike" dirty="0">
                          <a:solidFill>
                            <a:srgbClr val="3C536F"/>
                          </a:solidFill>
                          <a:effectLst/>
                        </a:rPr>
                        <a:t>Income Eligible</a:t>
                      </a:r>
                      <a:endParaRPr lang="en-US" sz="1500" b="0" i="0" u="none" strike="noStrike" dirty="0">
                        <a:solidFill>
                          <a:srgbClr val="3C536F"/>
                        </a:solidFill>
                        <a:effectLst/>
                        <a:latin typeface="Franklin Gothic Book"/>
                      </a:endParaRPr>
                    </a:p>
                  </a:txBody>
                  <a:tcPr marL="38862" marR="38862" marT="23316" marB="23316" anchor="ctr">
                    <a:lnL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2388" indent="0" algn="l" rtl="0" fontAlgn="ctr"/>
                      <a:r>
                        <a:rPr lang="en-US" sz="1500" b="0" u="none" strike="noStrike" dirty="0">
                          <a:solidFill>
                            <a:srgbClr val="3C536F"/>
                          </a:solidFill>
                          <a:effectLst/>
                        </a:rPr>
                        <a:t>Engineered Solutions</a:t>
                      </a:r>
                      <a:endParaRPr lang="en-US" sz="1500" b="0" i="0" u="none" strike="noStrike" dirty="0">
                        <a:solidFill>
                          <a:srgbClr val="3C536F"/>
                        </a:solidFill>
                        <a:effectLst/>
                        <a:latin typeface="Franklin Gothic Book"/>
                      </a:endParaRPr>
                    </a:p>
                  </a:txBody>
                  <a:tcPr marL="38862" marR="38862" marT="23316" marB="23316" anchor="ctr">
                    <a:lnL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4309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1500" b="0" u="none" strike="noStrike" dirty="0">
                          <a:solidFill>
                            <a:srgbClr val="3C536F"/>
                          </a:solidFill>
                          <a:effectLst/>
                        </a:rPr>
                        <a:t>Existing Homes</a:t>
                      </a:r>
                      <a:endParaRPr lang="en-US" sz="1500" b="0" i="0" u="none" strike="noStrike" dirty="0">
                        <a:solidFill>
                          <a:srgbClr val="3C536F"/>
                        </a:solidFill>
                        <a:effectLst/>
                        <a:latin typeface="Franklin Gothic Book"/>
                      </a:endParaRPr>
                    </a:p>
                  </a:txBody>
                  <a:tcPr marL="38862" marR="38862" marT="23316" marB="23316" anchor="ctr">
                    <a:lnL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2388" indent="0" algn="l" rtl="0" fontAlgn="ctr"/>
                      <a:r>
                        <a:rPr lang="en-US" sz="1500" b="0" u="none" strike="noStrike" dirty="0">
                          <a:solidFill>
                            <a:srgbClr val="3C536F"/>
                          </a:solidFill>
                          <a:effectLst/>
                        </a:rPr>
                        <a:t>Small Non-Residential Efficiency</a:t>
                      </a:r>
                      <a:endParaRPr lang="en-US" sz="1500" b="0" i="0" u="none" strike="noStrike" dirty="0">
                        <a:solidFill>
                          <a:srgbClr val="3C536F"/>
                        </a:solidFill>
                        <a:effectLst/>
                        <a:latin typeface="Franklin Gothic Book"/>
                      </a:endParaRPr>
                    </a:p>
                  </a:txBody>
                  <a:tcPr marL="38862" marR="38862" marT="23316" marB="23316" anchor="ctr">
                    <a:lnL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2350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1500" b="0" u="none" strike="noStrike" dirty="0">
                          <a:solidFill>
                            <a:srgbClr val="3C536F"/>
                          </a:solidFill>
                          <a:effectLst/>
                        </a:rPr>
                        <a:t>Behavioral </a:t>
                      </a:r>
                      <a:endParaRPr lang="en-US" sz="1500" b="0" i="0" u="none" strike="noStrike" dirty="0">
                        <a:solidFill>
                          <a:srgbClr val="3C536F"/>
                        </a:solidFill>
                        <a:effectLst/>
                        <a:latin typeface="Franklin Gothic Book"/>
                      </a:endParaRPr>
                    </a:p>
                  </a:txBody>
                  <a:tcPr marL="38862" marR="38862" marT="23316" marB="23316" anchor="ctr">
                    <a:lnL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2388" indent="0" algn="l" rtl="0" fontAlgn="ctr"/>
                      <a:r>
                        <a:rPr lang="en-US" sz="1500" b="0" u="none" strike="noStrike" dirty="0">
                          <a:solidFill>
                            <a:srgbClr val="3C536F"/>
                          </a:solidFill>
                          <a:effectLst/>
                        </a:rPr>
                        <a:t>Custom Program</a:t>
                      </a:r>
                      <a:endParaRPr lang="en-US" sz="1500" b="0" i="0" u="none" strike="noStrike" dirty="0">
                        <a:solidFill>
                          <a:srgbClr val="3C536F"/>
                        </a:solidFill>
                        <a:effectLst/>
                        <a:latin typeface="Franklin Gothic Book"/>
                      </a:endParaRPr>
                    </a:p>
                  </a:txBody>
                  <a:tcPr marL="38862" marR="38862" marT="23316" marB="23316" anchor="ctr">
                    <a:lnL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2350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1500" b="0" u="none" strike="noStrike" dirty="0">
                          <a:solidFill>
                            <a:srgbClr val="3C536F"/>
                          </a:solidFill>
                          <a:effectLst/>
                        </a:rPr>
                        <a:t>New Construction </a:t>
                      </a:r>
                      <a:endParaRPr lang="en-US" sz="1500" b="0" i="0" u="none" strike="noStrike" dirty="0">
                        <a:solidFill>
                          <a:srgbClr val="3C536F"/>
                        </a:solidFill>
                        <a:effectLst/>
                        <a:latin typeface="Franklin Gothic Book"/>
                      </a:endParaRPr>
                    </a:p>
                  </a:txBody>
                  <a:tcPr marL="38862" marR="38862" marT="23316" marB="23316" anchor="ctr">
                    <a:lnL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2388" indent="0" algn="l" rtl="0" fontAlgn="ctr"/>
                      <a:r>
                        <a:rPr lang="en-US" sz="1500" b="0" u="none" strike="noStrike" dirty="0">
                          <a:solidFill>
                            <a:srgbClr val="3C536F"/>
                          </a:solidFill>
                          <a:effectLst/>
                        </a:rPr>
                        <a:t>Street Lighting</a:t>
                      </a:r>
                      <a:endParaRPr lang="en-US" sz="1500" b="0" i="0" u="none" strike="noStrike" dirty="0">
                        <a:solidFill>
                          <a:srgbClr val="3C536F"/>
                        </a:solidFill>
                        <a:effectLst/>
                        <a:latin typeface="Franklin Gothic Book"/>
                      </a:endParaRPr>
                    </a:p>
                  </a:txBody>
                  <a:tcPr marL="38862" marR="38862" marT="23316" marB="23316" anchor="ctr">
                    <a:lnL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350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1500" b="0" u="none" strike="noStrike" dirty="0">
                          <a:solidFill>
                            <a:srgbClr val="3C536F"/>
                          </a:solidFill>
                          <a:effectLst/>
                        </a:rPr>
                        <a:t>Multi-Family</a:t>
                      </a:r>
                      <a:endParaRPr lang="en-US" sz="1500" b="0" i="0" u="none" strike="noStrike" dirty="0">
                        <a:solidFill>
                          <a:srgbClr val="3C536F"/>
                        </a:solidFill>
                        <a:effectLst/>
                        <a:latin typeface="Franklin Gothic Book"/>
                      </a:endParaRPr>
                    </a:p>
                  </a:txBody>
                  <a:tcPr marL="38862" marR="38862" marT="23316" marB="23316" anchor="ctr">
                    <a:lnL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2388" indent="0" algn="l" rtl="0" fontAlgn="ctr"/>
                      <a:r>
                        <a:rPr lang="en-US" sz="1500" b="0" u="none" strike="noStrike" dirty="0">
                          <a:solidFill>
                            <a:srgbClr val="3C536F"/>
                          </a:solidFill>
                          <a:effectLst/>
                        </a:rPr>
                        <a:t>New Construction</a:t>
                      </a:r>
                      <a:endParaRPr lang="en-US" sz="1500" b="0" i="0" u="none" strike="noStrike" dirty="0">
                        <a:solidFill>
                          <a:srgbClr val="3C536F"/>
                        </a:solidFill>
                        <a:effectLst/>
                        <a:latin typeface="Franklin Gothic Book"/>
                      </a:endParaRPr>
                    </a:p>
                  </a:txBody>
                  <a:tcPr marL="38862" marR="38862" marT="23316" marB="23316" anchor="ctr">
                    <a:lnL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2350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1500" b="0" u="none" strike="noStrike" dirty="0">
                          <a:solidFill>
                            <a:srgbClr val="3C536F"/>
                          </a:solidFill>
                          <a:effectLst/>
                        </a:rPr>
                        <a:t>K-12 Education </a:t>
                      </a:r>
                      <a:endParaRPr lang="en-US" sz="1500" b="0" i="0" u="none" strike="noStrike" dirty="0">
                        <a:solidFill>
                          <a:srgbClr val="3C536F"/>
                        </a:solidFill>
                        <a:effectLst/>
                        <a:latin typeface="Franklin Gothic Book"/>
                      </a:endParaRPr>
                    </a:p>
                  </a:txBody>
                  <a:tcPr marL="38862" marR="38862" marT="23316" marB="23316" anchor="ctr">
                    <a:lnL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2388" indent="0" algn="l" rtl="0" fontAlgn="ctr"/>
                      <a:r>
                        <a:rPr lang="en-US" sz="1500" b="0" u="none" strike="noStrike" dirty="0">
                          <a:solidFill>
                            <a:srgbClr val="3C536F"/>
                          </a:solidFill>
                          <a:effectLst/>
                        </a:rPr>
                        <a:t>Energy Management</a:t>
                      </a:r>
                      <a:endParaRPr lang="en-US" sz="1500" b="0" i="0" u="none" strike="noStrike" dirty="0">
                        <a:solidFill>
                          <a:srgbClr val="3C536F"/>
                        </a:solidFill>
                        <a:effectLst/>
                        <a:latin typeface="Franklin Gothic Book"/>
                      </a:endParaRPr>
                    </a:p>
                  </a:txBody>
                  <a:tcPr marL="38862" marR="38862" marT="23316" marB="23316" anchor="ctr">
                    <a:lnL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235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b="0" u="none" strike="noStrike" kern="1200" dirty="0">
                          <a:solidFill>
                            <a:srgbClr val="3C536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Pilot Programs (8 pilots)</a:t>
                      </a:r>
                    </a:p>
                  </a:txBody>
                  <a:tcPr marL="38862" marR="38862" marT="23316" marB="23316" anchor="ctr">
                    <a:lnL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45720" marR="45720" marT="27432" marB="27432" anchor="ctr">
                    <a:lnL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8C36FA7-57C0-4F77-9432-CACAF3C95A18}"/>
              </a:ext>
            </a:extLst>
          </p:cNvPr>
          <p:cNvSpPr txBox="1"/>
          <p:nvPr/>
        </p:nvSpPr>
        <p:spPr>
          <a:xfrm>
            <a:off x="1979534" y="6200457"/>
            <a:ext cx="1449229" cy="9661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anchor="ctr"/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400" b="1">
                <a:solidFill>
                  <a:srgbClr val="3C536F"/>
                </a:solidFill>
              </a:defRPr>
            </a:lvl1pPr>
          </a:lstStyle>
          <a:p>
            <a:pPr>
              <a:defRPr/>
            </a:pPr>
            <a:r>
              <a:rPr lang="en-US" sz="2380" dirty="0"/>
              <a:t>3.7</a:t>
            </a:r>
          </a:p>
          <a:p>
            <a:pPr>
              <a:defRPr/>
            </a:pPr>
            <a:r>
              <a:rPr lang="en-US" sz="1360" dirty="0"/>
              <a:t>societal cost test score*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916E2D17-BBF2-45DC-AED1-B293347905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3" t="31667" r="71099" b="28889"/>
          <a:stretch/>
        </p:blipFill>
        <p:spPr bwMode="auto">
          <a:xfrm>
            <a:off x="647700" y="2956560"/>
            <a:ext cx="585735" cy="506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3F2D2E-ABAE-4A69-80F6-F6080E29566C}"/>
              </a:ext>
            </a:extLst>
          </p:cNvPr>
          <p:cNvSpPr txBox="1"/>
          <p:nvPr/>
        </p:nvSpPr>
        <p:spPr>
          <a:xfrm>
            <a:off x="1878330" y="9542133"/>
            <a:ext cx="5116830" cy="4062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680" cap="all" dirty="0">
                <a:solidFill>
                  <a:srgbClr val="3C536F"/>
                </a:solidFill>
              </a:rPr>
              <a:t>*Source: PSEG.  Represents the relative value of societal benefits including, among other things, environmental benefits and economic and employment benefits, to program costs. </a:t>
            </a:r>
          </a:p>
          <a:p>
            <a:pPr>
              <a:defRPr/>
            </a:pPr>
            <a:endParaRPr lang="en-US" sz="680" dirty="0">
              <a:solidFill>
                <a:srgbClr val="3C536F"/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1376400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3490" y="2133600"/>
            <a:ext cx="5829300" cy="1765868"/>
          </a:xfrm>
        </p:spPr>
        <p:txBody>
          <a:bodyPr/>
          <a:lstStyle/>
          <a:p>
            <a:r>
              <a:rPr lang="en-US" dirty="0"/>
              <a:t>The Role of Energy Efficiency in a National Energy Policy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2735" y="4393671"/>
            <a:ext cx="4766929" cy="1699592"/>
          </a:xfrm>
        </p:spPr>
        <p:txBody>
          <a:bodyPr>
            <a:normAutofit/>
          </a:bodyPr>
          <a:lstStyle/>
          <a:p>
            <a:r>
              <a:rPr lang="en-US" dirty="0"/>
              <a:t>By Mark A. Mitchell, MD MPH FACPM</a:t>
            </a:r>
          </a:p>
          <a:p>
            <a:r>
              <a:rPr lang="en-US" dirty="0"/>
              <a:t>Associate Professor</a:t>
            </a:r>
          </a:p>
          <a:p>
            <a:r>
              <a:rPr lang="en-US" dirty="0"/>
              <a:t>Climate Change, Energy, and Environmental Health Equity</a:t>
            </a:r>
          </a:p>
          <a:p>
            <a:r>
              <a:rPr lang="en-US" dirty="0"/>
              <a:t>George Mason University</a:t>
            </a:r>
          </a:p>
          <a:p>
            <a:endParaRPr lang="en-US" dirty="0"/>
          </a:p>
          <a:p>
            <a:r>
              <a:rPr lang="en-US" dirty="0"/>
              <a:t>American Association of Blacks in Energy Webinar</a:t>
            </a:r>
          </a:p>
          <a:p>
            <a:r>
              <a:rPr lang="en-US" dirty="0"/>
              <a:t>September 25, 2019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709" y="6587466"/>
            <a:ext cx="2020861" cy="211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5686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74D0D-25E8-42F7-9325-65F2D9217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2269729"/>
            <a:ext cx="6995160" cy="466884"/>
          </a:xfrm>
        </p:spPr>
        <p:txBody>
          <a:bodyPr/>
          <a:lstStyle/>
          <a:p>
            <a:pPr>
              <a:defRPr/>
            </a:pPr>
            <a:r>
              <a:rPr lang="en-US" sz="2720" dirty="0">
                <a:latin typeface="+mj-lt"/>
              </a:rPr>
              <a:t>CEF - EE Residential programs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912B33D-FDA6-4283-89CD-8F90EE8AE32F}"/>
              </a:ext>
            </a:extLst>
          </p:cNvPr>
          <p:cNvGraphicFramePr>
            <a:graphicFrameLocks noGrp="1"/>
          </p:cNvGraphicFramePr>
          <p:nvPr/>
        </p:nvGraphicFramePr>
        <p:xfrm>
          <a:off x="323851" y="2891790"/>
          <a:ext cx="6916896" cy="44209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7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4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4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Program Name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Book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C536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Summary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Book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C536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</a:p>
                    <a:p>
                      <a:pPr algn="ctr" rtl="0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Investment</a:t>
                      </a:r>
                    </a:p>
                    <a:p>
                      <a:pPr algn="ctr" rtl="0" fontAlgn="ctr"/>
                      <a:r>
                        <a:rPr lang="en-US" sz="1200" b="1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($M)</a:t>
                      </a:r>
                      <a:endParaRPr lang="en-US" sz="1200" b="1" i="0" u="none" strike="noStrike" baseline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3C53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377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1200" b="1" u="none" strike="noStrike" dirty="0">
                          <a:solidFill>
                            <a:srgbClr val="3C536F"/>
                          </a:solidFill>
                          <a:effectLst/>
                        </a:rPr>
                        <a:t>Efficient Products</a:t>
                      </a:r>
                      <a:endParaRPr lang="en-US" sz="1200" b="1" i="0" u="none" strike="noStrike" dirty="0">
                        <a:solidFill>
                          <a:srgbClr val="3C536F"/>
                        </a:solidFill>
                        <a:effectLst/>
                        <a:latin typeface="Franklin Gothic Book"/>
                      </a:endParaRPr>
                    </a:p>
                  </a:txBody>
                  <a:tcPr marL="38859" marR="38859" marT="23321" marB="23321" anchor="ctr">
                    <a:lnR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8738" indent="0" algn="l" rtl="0" fontAlgn="ctr"/>
                      <a:r>
                        <a:rPr lang="en-US" sz="1200" u="none" strike="noStrike" dirty="0">
                          <a:solidFill>
                            <a:srgbClr val="3C536F"/>
                          </a:solidFill>
                          <a:effectLst/>
                        </a:rPr>
                        <a:t>Rebates and on-bill</a:t>
                      </a:r>
                      <a:r>
                        <a:rPr lang="en-US" sz="1200" u="none" strike="noStrike" baseline="0" dirty="0">
                          <a:solidFill>
                            <a:srgbClr val="3C536F"/>
                          </a:solidFill>
                          <a:effectLst/>
                        </a:rPr>
                        <a:t> repayment for HVAC, smart thermostats, appliances, lighting, and other equipment</a:t>
                      </a:r>
                      <a:endParaRPr lang="en-US" sz="1200" b="0" i="0" u="none" strike="noStrike" dirty="0">
                        <a:solidFill>
                          <a:srgbClr val="3C536F"/>
                        </a:solidFill>
                        <a:effectLst/>
                        <a:latin typeface="Franklin Gothic Book"/>
                      </a:endParaRPr>
                    </a:p>
                  </a:txBody>
                  <a:tcPr marL="38859" marR="38859" marT="23321" marB="23321" anchor="ctr">
                    <a:lnL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solidFill>
                            <a:srgbClr val="3C536F"/>
                          </a:solidFill>
                          <a:effectLst/>
                        </a:rPr>
                        <a:t>$290</a:t>
                      </a:r>
                      <a:endParaRPr lang="en-US" sz="1200" b="0" i="0" u="none" strike="noStrike" dirty="0">
                        <a:solidFill>
                          <a:srgbClr val="3C536F"/>
                        </a:solidFill>
                        <a:effectLst/>
                        <a:latin typeface="Franklin Gothic Book"/>
                      </a:endParaRPr>
                    </a:p>
                  </a:txBody>
                  <a:tcPr marL="38859" marR="38859" marT="23321" marB="23321" anchor="ctr">
                    <a:lnL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625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1200" b="1" u="none" strike="noStrike" dirty="0">
                          <a:solidFill>
                            <a:srgbClr val="3C536F"/>
                          </a:solidFill>
                          <a:effectLst/>
                        </a:rPr>
                        <a:t>Income Eligible</a:t>
                      </a:r>
                      <a:endParaRPr lang="en-US" sz="1200" b="1" i="0" u="none" strike="noStrike" dirty="0">
                        <a:solidFill>
                          <a:srgbClr val="3C536F"/>
                        </a:solidFill>
                        <a:effectLst/>
                        <a:latin typeface="Franklin Gothic Book"/>
                      </a:endParaRPr>
                    </a:p>
                  </a:txBody>
                  <a:tcPr marL="38859" marR="38859" marT="23321" marB="23321" anchor="ctr">
                    <a:lnR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738" indent="0" algn="l" rtl="0" fontAlgn="ctr"/>
                      <a:r>
                        <a:rPr lang="en-US" sz="1200" u="none" strike="noStrike" dirty="0">
                          <a:solidFill>
                            <a:srgbClr val="3C536F"/>
                          </a:solidFill>
                          <a:effectLst/>
                        </a:rPr>
                        <a:t>Energy audit, direct install of efficient equipment, and broader weatherization / appliance replacement services at no charge</a:t>
                      </a:r>
                      <a:endParaRPr lang="en-US" sz="1200" b="0" i="0" u="none" strike="noStrike" dirty="0">
                        <a:solidFill>
                          <a:srgbClr val="3C536F"/>
                        </a:solidFill>
                        <a:effectLst/>
                        <a:latin typeface="Franklin Gothic Book"/>
                      </a:endParaRPr>
                    </a:p>
                  </a:txBody>
                  <a:tcPr marL="38859" marR="38859" marT="23321" marB="23321" anchor="ctr">
                    <a:lnL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solidFill>
                            <a:srgbClr val="3C536F"/>
                          </a:solidFill>
                          <a:effectLst/>
                        </a:rPr>
                        <a:t>$100</a:t>
                      </a:r>
                      <a:endParaRPr lang="en-US" sz="1200" b="0" i="0" u="none" strike="noStrike" dirty="0">
                        <a:solidFill>
                          <a:srgbClr val="3C536F"/>
                        </a:solidFill>
                        <a:effectLst/>
                        <a:latin typeface="Franklin Gothic Book"/>
                      </a:endParaRPr>
                    </a:p>
                  </a:txBody>
                  <a:tcPr marL="38859" marR="38859" marT="23321" marB="23321" anchor="ctr">
                    <a:lnL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152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1200" b="1" u="none" strike="noStrike" dirty="0">
                          <a:solidFill>
                            <a:srgbClr val="3C536F"/>
                          </a:solidFill>
                          <a:effectLst/>
                        </a:rPr>
                        <a:t>Existing Homes</a:t>
                      </a:r>
                      <a:endParaRPr lang="en-US" sz="1200" b="1" i="0" u="none" strike="noStrike" dirty="0">
                        <a:solidFill>
                          <a:srgbClr val="3C536F"/>
                        </a:solidFill>
                        <a:effectLst/>
                        <a:latin typeface="Franklin Gothic Book"/>
                      </a:endParaRPr>
                    </a:p>
                  </a:txBody>
                  <a:tcPr marL="38859" marR="38859" marT="23321" marB="23321" anchor="ctr">
                    <a:lnR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8738" indent="0" algn="l" rtl="0" fontAlgn="ctr"/>
                      <a:r>
                        <a:rPr lang="en-US" sz="1200" u="none" strike="noStrike" dirty="0">
                          <a:solidFill>
                            <a:srgbClr val="3C536F"/>
                          </a:solidFill>
                          <a:effectLst/>
                        </a:rPr>
                        <a:t>Rebates and on-bill</a:t>
                      </a:r>
                      <a:r>
                        <a:rPr lang="en-US" sz="1200" u="none" strike="noStrike" baseline="0" dirty="0">
                          <a:solidFill>
                            <a:srgbClr val="3C536F"/>
                          </a:solidFill>
                          <a:effectLst/>
                        </a:rPr>
                        <a:t> repayment for e</a:t>
                      </a:r>
                      <a:r>
                        <a:rPr lang="en-US" sz="1200" u="none" strike="noStrike" dirty="0">
                          <a:solidFill>
                            <a:srgbClr val="3C536F"/>
                          </a:solidFill>
                          <a:effectLst/>
                        </a:rPr>
                        <a:t>nergy audit, direct install of efficient equipment, and broader weatherization / appliance replacement services </a:t>
                      </a:r>
                      <a:endParaRPr lang="en-US" sz="1200" b="0" i="0" u="none" strike="noStrike" dirty="0">
                        <a:solidFill>
                          <a:srgbClr val="3C536F"/>
                        </a:solidFill>
                        <a:effectLst/>
                        <a:latin typeface="+mn-lt"/>
                      </a:endParaRPr>
                    </a:p>
                  </a:txBody>
                  <a:tcPr marL="38859" marR="38859" marT="23321" marB="23321" anchor="ctr">
                    <a:lnL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solidFill>
                            <a:srgbClr val="3C536F"/>
                          </a:solidFill>
                          <a:effectLst/>
                        </a:rPr>
                        <a:t>$100</a:t>
                      </a:r>
                      <a:endParaRPr lang="en-US" sz="1200" b="0" i="0" u="none" strike="noStrike" dirty="0">
                        <a:solidFill>
                          <a:srgbClr val="3C536F"/>
                        </a:solidFill>
                        <a:effectLst/>
                        <a:latin typeface="Franklin Gothic Book"/>
                      </a:endParaRPr>
                    </a:p>
                  </a:txBody>
                  <a:tcPr marL="38859" marR="38859" marT="23321" marB="23321" anchor="ctr">
                    <a:lnL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9160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1200" b="1" u="none" strike="noStrike" dirty="0">
                          <a:solidFill>
                            <a:srgbClr val="3C536F"/>
                          </a:solidFill>
                          <a:effectLst/>
                        </a:rPr>
                        <a:t>Behavioral </a:t>
                      </a:r>
                      <a:endParaRPr lang="en-US" sz="1200" b="1" i="0" u="none" strike="noStrike" dirty="0">
                        <a:solidFill>
                          <a:srgbClr val="3C536F"/>
                        </a:solidFill>
                        <a:effectLst/>
                        <a:latin typeface="Franklin Gothic Book"/>
                      </a:endParaRPr>
                    </a:p>
                  </a:txBody>
                  <a:tcPr marL="38859" marR="38859" marT="23321" marB="23321" anchor="ctr">
                    <a:lnR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738" indent="0" algn="l" rtl="0" fontAlgn="ctr"/>
                      <a:r>
                        <a:rPr lang="en-US" sz="1200" u="none" strike="noStrike" dirty="0">
                          <a:solidFill>
                            <a:srgbClr val="3C536F"/>
                          </a:solidFill>
                          <a:effectLst/>
                        </a:rPr>
                        <a:t>Data analytics, home energy reports and online energy audits</a:t>
                      </a:r>
                      <a:endParaRPr lang="en-US" sz="1200" b="0" i="0" u="none" strike="noStrike" dirty="0">
                        <a:solidFill>
                          <a:srgbClr val="3C536F"/>
                        </a:solidFill>
                        <a:effectLst/>
                        <a:latin typeface="Franklin Gothic Book"/>
                      </a:endParaRPr>
                    </a:p>
                  </a:txBody>
                  <a:tcPr marL="38859" marR="38859" marT="23321" marB="23321" anchor="ctr">
                    <a:lnL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solidFill>
                            <a:srgbClr val="3C536F"/>
                          </a:solidFill>
                          <a:effectLst/>
                        </a:rPr>
                        <a:t>$50</a:t>
                      </a:r>
                      <a:endParaRPr lang="en-US" sz="1200" b="0" i="0" u="none" strike="noStrike" dirty="0">
                        <a:solidFill>
                          <a:srgbClr val="3C536F"/>
                        </a:solidFill>
                        <a:effectLst/>
                        <a:latin typeface="Franklin Gothic Book"/>
                      </a:endParaRPr>
                    </a:p>
                  </a:txBody>
                  <a:tcPr marL="38859" marR="38859" marT="23321" marB="23321" anchor="ctr">
                    <a:lnL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2625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1200" b="1" u="none" strike="noStrike" dirty="0">
                          <a:solidFill>
                            <a:srgbClr val="3C536F"/>
                          </a:solidFill>
                          <a:effectLst/>
                        </a:rPr>
                        <a:t>New Construction </a:t>
                      </a:r>
                      <a:endParaRPr lang="en-US" sz="1200" b="1" i="0" u="none" strike="noStrike" dirty="0">
                        <a:solidFill>
                          <a:srgbClr val="3C536F"/>
                        </a:solidFill>
                        <a:effectLst/>
                        <a:latin typeface="Franklin Gothic Book"/>
                      </a:endParaRPr>
                    </a:p>
                  </a:txBody>
                  <a:tcPr marL="38859" marR="38859" marT="23321" marB="23321" anchor="ctr">
                    <a:lnR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738" indent="0" algn="l" rtl="0" fontAlgn="ctr"/>
                      <a:r>
                        <a:rPr lang="en-US" sz="1200" u="none" strike="noStrike" dirty="0">
                          <a:solidFill>
                            <a:srgbClr val="3C536F"/>
                          </a:solidFill>
                          <a:effectLst/>
                        </a:rPr>
                        <a:t>Rebates to builders and owners for </a:t>
                      </a:r>
                      <a:r>
                        <a:rPr lang="en-US" sz="1200" u="none" strike="noStrike" baseline="0" dirty="0">
                          <a:solidFill>
                            <a:srgbClr val="3C536F"/>
                          </a:solidFill>
                          <a:effectLst/>
                        </a:rPr>
                        <a:t>meeting EE standards</a:t>
                      </a:r>
                      <a:endParaRPr lang="en-US" sz="1200" b="0" i="0" u="none" strike="noStrike" dirty="0">
                        <a:solidFill>
                          <a:srgbClr val="3C536F"/>
                        </a:solidFill>
                        <a:effectLst/>
                        <a:latin typeface="Franklin Gothic Book"/>
                      </a:endParaRPr>
                    </a:p>
                  </a:txBody>
                  <a:tcPr marL="38859" marR="38859" marT="23321" marB="23321" anchor="ctr">
                    <a:lnL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solidFill>
                            <a:srgbClr val="3C536F"/>
                          </a:solidFill>
                          <a:effectLst/>
                        </a:rPr>
                        <a:t>$30</a:t>
                      </a:r>
                      <a:endParaRPr lang="en-US" sz="1200" b="0" i="0" u="none" strike="noStrike" dirty="0">
                        <a:solidFill>
                          <a:srgbClr val="3C536F"/>
                        </a:solidFill>
                        <a:effectLst/>
                        <a:latin typeface="Franklin Gothic Book"/>
                      </a:endParaRPr>
                    </a:p>
                  </a:txBody>
                  <a:tcPr marL="38859" marR="38859" marT="23321" marB="23321" anchor="ctr">
                    <a:lnL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6244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1200" b="1" u="none" strike="noStrike" dirty="0">
                          <a:solidFill>
                            <a:srgbClr val="3C536F"/>
                          </a:solidFill>
                          <a:effectLst/>
                        </a:rPr>
                        <a:t>Multi-Family</a:t>
                      </a:r>
                      <a:endParaRPr lang="en-US" sz="1200" b="1" i="0" u="none" strike="noStrike" dirty="0">
                        <a:solidFill>
                          <a:srgbClr val="3C536F"/>
                        </a:solidFill>
                        <a:effectLst/>
                        <a:latin typeface="Franklin Gothic Book"/>
                      </a:endParaRPr>
                    </a:p>
                  </a:txBody>
                  <a:tcPr marL="38859" marR="38859" marT="23321" marB="23321" anchor="ctr">
                    <a:lnR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738" indent="0" algn="l" rtl="0" fontAlgn="ctr"/>
                      <a:r>
                        <a:rPr lang="en-US" sz="1200" u="none" strike="noStrike" dirty="0">
                          <a:solidFill>
                            <a:srgbClr val="3C536F"/>
                          </a:solidFill>
                          <a:effectLst/>
                        </a:rPr>
                        <a:t>Energy</a:t>
                      </a:r>
                      <a:r>
                        <a:rPr lang="en-US" sz="1200" u="none" strike="noStrike" baseline="0" dirty="0">
                          <a:solidFill>
                            <a:srgbClr val="3C536F"/>
                          </a:solidFill>
                          <a:effectLst/>
                        </a:rPr>
                        <a:t> audit and d</a:t>
                      </a:r>
                      <a:r>
                        <a:rPr lang="en-US" sz="1200" u="none" strike="noStrike" dirty="0">
                          <a:solidFill>
                            <a:srgbClr val="3C536F"/>
                          </a:solidFill>
                          <a:effectLst/>
                        </a:rPr>
                        <a:t>irect install of efficient</a:t>
                      </a:r>
                      <a:r>
                        <a:rPr lang="en-US" sz="1200" u="none" strike="noStrike" baseline="0" dirty="0">
                          <a:solidFill>
                            <a:srgbClr val="3C536F"/>
                          </a:solidFill>
                          <a:effectLst/>
                        </a:rPr>
                        <a:t> equipment at no charge to tenants</a:t>
                      </a:r>
                      <a:endParaRPr lang="en-US" sz="1200" b="0" i="0" u="none" strike="noStrike" dirty="0">
                        <a:solidFill>
                          <a:srgbClr val="3C536F"/>
                        </a:solidFill>
                        <a:effectLst/>
                        <a:latin typeface="Franklin Gothic Book"/>
                      </a:endParaRPr>
                    </a:p>
                  </a:txBody>
                  <a:tcPr marL="38859" marR="38859" marT="23321" marB="23321" anchor="ctr">
                    <a:lnL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solidFill>
                            <a:srgbClr val="3C536F"/>
                          </a:solidFill>
                          <a:effectLst/>
                        </a:rPr>
                        <a:t>$20</a:t>
                      </a:r>
                      <a:endParaRPr lang="en-US" sz="1200" b="0" i="0" u="none" strike="noStrike" dirty="0">
                        <a:solidFill>
                          <a:srgbClr val="3C536F"/>
                        </a:solidFill>
                        <a:effectLst/>
                        <a:latin typeface="Franklin Gothic Book"/>
                      </a:endParaRPr>
                    </a:p>
                  </a:txBody>
                  <a:tcPr marL="38859" marR="38859" marT="23321" marB="23321" anchor="ctr">
                    <a:lnL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5633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1200" b="1" u="none" strike="noStrike" dirty="0">
                          <a:solidFill>
                            <a:srgbClr val="3C536F"/>
                          </a:solidFill>
                          <a:effectLst/>
                        </a:rPr>
                        <a:t>K-12 Education </a:t>
                      </a:r>
                      <a:endParaRPr lang="en-US" sz="1200" b="1" i="0" u="none" strike="noStrike" dirty="0">
                        <a:solidFill>
                          <a:srgbClr val="3C536F"/>
                        </a:solidFill>
                        <a:effectLst/>
                        <a:latin typeface="Franklin Gothic Book"/>
                      </a:endParaRPr>
                    </a:p>
                  </a:txBody>
                  <a:tcPr marL="38859" marR="38859" marT="23321" marB="23321" anchor="ctr">
                    <a:lnR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738" indent="0" algn="l" rtl="0" fontAlgn="ctr"/>
                      <a:r>
                        <a:rPr lang="en-US" sz="1200" u="none" strike="noStrike" dirty="0">
                          <a:solidFill>
                            <a:srgbClr val="3C536F"/>
                          </a:solidFill>
                          <a:effectLst/>
                        </a:rPr>
                        <a:t>Curriculum to teach EE and a take-home kit with efficient</a:t>
                      </a:r>
                      <a:r>
                        <a:rPr lang="en-US" sz="1200" u="none" strike="noStrike" baseline="0" dirty="0">
                          <a:solidFill>
                            <a:srgbClr val="3C536F"/>
                          </a:solidFill>
                          <a:effectLst/>
                        </a:rPr>
                        <a:t> products</a:t>
                      </a:r>
                      <a:endParaRPr lang="en-US" sz="1200" b="0" i="0" u="none" strike="noStrike" dirty="0">
                        <a:solidFill>
                          <a:srgbClr val="3C536F"/>
                        </a:solidFill>
                        <a:effectLst/>
                        <a:latin typeface="Franklin Gothic Book"/>
                      </a:endParaRPr>
                    </a:p>
                  </a:txBody>
                  <a:tcPr marL="38859" marR="38859" marT="23321" marB="23321" anchor="ctr">
                    <a:lnL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solidFill>
                            <a:srgbClr val="3C536F"/>
                          </a:solidFill>
                          <a:effectLst/>
                        </a:rPr>
                        <a:t>$10</a:t>
                      </a:r>
                      <a:endParaRPr lang="en-US" sz="1200" b="0" i="0" u="none" strike="noStrike" dirty="0">
                        <a:solidFill>
                          <a:srgbClr val="3C536F"/>
                        </a:solidFill>
                        <a:effectLst/>
                        <a:latin typeface="Franklin Gothic Book"/>
                      </a:endParaRPr>
                    </a:p>
                  </a:txBody>
                  <a:tcPr marL="38859" marR="38859" marT="23321" marB="23321" anchor="ctr">
                    <a:lnL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6543">
                <a:tc gridSpan="2">
                  <a:txBody>
                    <a:bodyPr/>
                    <a:lstStyle/>
                    <a:p>
                      <a:pPr algn="r" rtl="0" fontAlgn="ctr"/>
                      <a:r>
                        <a:rPr lang="en-US" sz="1200" b="1" u="none" strike="noStrike" baseline="0" dirty="0">
                          <a:solidFill>
                            <a:srgbClr val="3C536F"/>
                          </a:solidFill>
                          <a:effectLst/>
                        </a:rPr>
                        <a:t>Total Residential Program Investment</a:t>
                      </a:r>
                      <a:endParaRPr lang="en-US" sz="1200" b="1" i="0" u="none" strike="noStrike" baseline="0" dirty="0">
                        <a:solidFill>
                          <a:srgbClr val="3C536F"/>
                        </a:solidFill>
                        <a:effectLst/>
                        <a:latin typeface="Franklin Gothic Book"/>
                      </a:endParaRPr>
                    </a:p>
                  </a:txBody>
                  <a:tcPr marL="38859" marR="38859" marT="23321" marB="23321" anchor="ctr">
                    <a:lnR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200" b="1" i="0" u="none" strike="noStrike" dirty="0">
                        <a:solidFill>
                          <a:srgbClr val="3C536F"/>
                        </a:solidFill>
                        <a:effectLst/>
                        <a:latin typeface="Franklin Gothic Book"/>
                      </a:endParaRPr>
                    </a:p>
                  </a:txBody>
                  <a:tcPr marL="45720" marR="45720" marT="27432" marB="27432" anchor="ctr">
                    <a:lnR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solidFill>
                            <a:srgbClr val="3C536F"/>
                          </a:solidFill>
                          <a:effectLst/>
                        </a:rPr>
                        <a:t>$600M</a:t>
                      </a:r>
                      <a:endParaRPr lang="en-US" sz="1200" b="1" i="0" u="none" strike="noStrike" dirty="0">
                        <a:solidFill>
                          <a:srgbClr val="3C536F"/>
                        </a:solidFill>
                        <a:effectLst/>
                        <a:latin typeface="Franklin Gothic Book"/>
                      </a:endParaRPr>
                    </a:p>
                  </a:txBody>
                  <a:tcPr marL="38859" marR="38859" marT="23321" marB="23321" anchor="ctr">
                    <a:lnL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7626" name="TextBox 4">
            <a:extLst>
              <a:ext uri="{FF2B5EF4-FFF2-40B4-BE49-F238E27FC236}">
                <a16:creationId xmlns:a16="http://schemas.microsoft.com/office/drawing/2014/main" id="{3CD643D6-F6E2-4A86-8203-607D6C638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9753600"/>
            <a:ext cx="2331720" cy="19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r>
              <a:rPr lang="en-US" altLang="en-US" sz="680" dirty="0">
                <a:solidFill>
                  <a:srgbClr val="3C536F"/>
                </a:solidFill>
                <a:latin typeface="Franklin Gothic Medium" panose="020B0603020102020204" pitchFamily="34" charset="0"/>
              </a:rPr>
              <a:t>INCLUDES INFORMATION TECHNOLOGY IINVESTMENTS</a:t>
            </a:r>
          </a:p>
        </p:txBody>
      </p:sp>
    </p:spTree>
    <p:extLst>
      <p:ext uri="{BB962C8B-B14F-4D97-AF65-F5344CB8AC3E}">
        <p14:creationId xmlns:p14="http://schemas.microsoft.com/office/powerpoint/2010/main" val="4085875169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D95F1-1075-42D8-A43C-18E513DA4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20" y="2269729"/>
            <a:ext cx="6995160" cy="466884"/>
          </a:xfrm>
        </p:spPr>
        <p:txBody>
          <a:bodyPr/>
          <a:lstStyle/>
          <a:p>
            <a:pPr>
              <a:defRPr/>
            </a:pPr>
            <a:r>
              <a:rPr lang="en-US" sz="2720" dirty="0">
                <a:latin typeface="+mj-lt"/>
              </a:rPr>
              <a:t>CEF - EE C&amp;I and pilot programs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E533057-2DCF-4280-83CA-CDEB5BFC2CC1}"/>
              </a:ext>
            </a:extLst>
          </p:cNvPr>
          <p:cNvGraphicFramePr>
            <a:graphicFrameLocks noGrp="1"/>
          </p:cNvGraphicFramePr>
          <p:nvPr/>
        </p:nvGraphicFramePr>
        <p:xfrm>
          <a:off x="388621" y="2827020"/>
          <a:ext cx="6787357" cy="460376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305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3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8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40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Program Name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Book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5400" cmpd="sng">
                      <a:noFill/>
                    </a:lnB>
                    <a:solidFill>
                      <a:srgbClr val="3C536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Summary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Book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5400" cmpd="sng">
                      <a:noFill/>
                    </a:lnB>
                    <a:solidFill>
                      <a:srgbClr val="3C536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r>
                        <a:rPr lang="en-US" sz="1200" u="none" strike="noStrike" baseline="300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n-US" sz="1200" u="none" strike="noStrike" baseline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rtl="0" fontAlgn="ctr"/>
                      <a:r>
                        <a:rPr lang="en-US" sz="1200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Investment</a:t>
                      </a:r>
                    </a:p>
                    <a:p>
                      <a:pPr algn="ctr" rtl="0" fontAlgn="ctr"/>
                      <a:r>
                        <a:rPr lang="en-US" sz="1200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($M)</a:t>
                      </a:r>
                      <a:endParaRPr lang="en-US" sz="1200" b="1" i="0" u="none" strike="noStrike" baseline="0" dirty="0">
                        <a:solidFill>
                          <a:schemeClr val="bg1"/>
                        </a:solidFill>
                        <a:effectLst/>
                        <a:latin typeface="Franklin Gothic Book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5400" cmpd="sng">
                      <a:noFill/>
                    </a:lnB>
                    <a:solidFill>
                      <a:srgbClr val="3C53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905">
                <a:tc>
                  <a:txBody>
                    <a:bodyPr/>
                    <a:lstStyle/>
                    <a:p>
                      <a:pPr marL="0" indent="0" algn="l" rtl="0" fontAlgn="ctr"/>
                      <a:r>
                        <a:rPr lang="en-US" sz="1200" b="1" u="none" strike="noStrike" dirty="0">
                          <a:solidFill>
                            <a:srgbClr val="3C536F"/>
                          </a:solidFill>
                          <a:effectLst/>
                        </a:rPr>
                        <a:t>Prescriptive</a:t>
                      </a:r>
                      <a:endParaRPr lang="en-US" sz="1200" b="1" i="0" u="none" strike="noStrike" dirty="0">
                        <a:solidFill>
                          <a:srgbClr val="3C536F"/>
                        </a:solidFill>
                        <a:effectLst/>
                        <a:latin typeface="Franklin Gothic Book"/>
                      </a:endParaRPr>
                    </a:p>
                  </a:txBody>
                  <a:tcPr marL="38859" marR="38859" marT="23316" marB="23316" anchor="ctr">
                    <a:lnL w="12700" cmpd="sng">
                      <a:noFill/>
                    </a:lnL>
                    <a:lnR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2388" indent="0" algn="l" rtl="0" fontAlgn="ctr"/>
                      <a:r>
                        <a:rPr lang="en-US" sz="1200" u="none" strike="noStrike" dirty="0">
                          <a:solidFill>
                            <a:srgbClr val="3C536F"/>
                          </a:solidFill>
                          <a:effectLst/>
                        </a:rPr>
                        <a:t>Rebates and on-bill repayment for more efficient HVAC, lighting, refrigeration, water heaters, air compressors, and other equipment</a:t>
                      </a:r>
                      <a:endParaRPr lang="en-US" sz="1200" b="0" i="0" u="none" strike="noStrike" dirty="0">
                        <a:solidFill>
                          <a:srgbClr val="3C536F"/>
                        </a:solidFill>
                        <a:effectLst/>
                        <a:latin typeface="Franklin Gothic Book"/>
                      </a:endParaRPr>
                    </a:p>
                  </a:txBody>
                  <a:tcPr marL="38859" marR="38859" marT="23316" marB="23316" anchor="ctr">
                    <a:lnL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solidFill>
                            <a:srgbClr val="3C536F"/>
                          </a:solidFill>
                          <a:effectLst/>
                        </a:rPr>
                        <a:t>$615</a:t>
                      </a:r>
                      <a:endParaRPr lang="en-US" sz="1200" b="0" i="0" u="none" strike="noStrike" dirty="0">
                        <a:solidFill>
                          <a:srgbClr val="3C536F"/>
                        </a:solidFill>
                        <a:effectLst/>
                        <a:latin typeface="Franklin Gothic Book"/>
                      </a:endParaRPr>
                    </a:p>
                  </a:txBody>
                  <a:tcPr marL="38859" marR="38859" marT="23316" marB="23316" anchor="ctr">
                    <a:lnL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0699">
                <a:tc>
                  <a:txBody>
                    <a:bodyPr/>
                    <a:lstStyle/>
                    <a:p>
                      <a:pPr marL="0" indent="0" algn="l" rtl="0" fontAlgn="ctr"/>
                      <a:r>
                        <a:rPr lang="en-US" sz="1200" b="1" u="none" strike="noStrike" dirty="0">
                          <a:solidFill>
                            <a:srgbClr val="3C536F"/>
                          </a:solidFill>
                          <a:effectLst/>
                        </a:rPr>
                        <a:t>Engineered Solutions</a:t>
                      </a:r>
                      <a:endParaRPr lang="en-US" sz="1200" b="1" i="0" u="none" strike="noStrike" dirty="0">
                        <a:solidFill>
                          <a:srgbClr val="3C536F"/>
                        </a:solidFill>
                        <a:effectLst/>
                        <a:latin typeface="Franklin Gothic Book"/>
                      </a:endParaRPr>
                    </a:p>
                  </a:txBody>
                  <a:tcPr marL="38859" marR="38859" marT="23316" marB="23316" anchor="ctr">
                    <a:lnL w="12700" cmpd="sng">
                      <a:noFill/>
                    </a:lnL>
                    <a:lnR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2388" indent="0" algn="l" rtl="0" fontAlgn="ctr"/>
                      <a:r>
                        <a:rPr lang="en-US" sz="1200" u="none" strike="noStrike" dirty="0">
                          <a:solidFill>
                            <a:srgbClr val="3C536F"/>
                          </a:solidFill>
                          <a:effectLst/>
                        </a:rPr>
                        <a:t>Provide hospitals, schools, universities, municipalities, apartment buildings and</a:t>
                      </a:r>
                      <a:r>
                        <a:rPr lang="en-US" sz="1200" u="none" strike="noStrike" baseline="0" dirty="0">
                          <a:solidFill>
                            <a:srgbClr val="3C536F"/>
                          </a:solidFill>
                          <a:effectLst/>
                        </a:rPr>
                        <a:t> </a:t>
                      </a:r>
                      <a:r>
                        <a:rPr lang="en-US" sz="1200" u="none" strike="noStrike" dirty="0">
                          <a:solidFill>
                            <a:srgbClr val="3C536F"/>
                          </a:solidFill>
                          <a:effectLst/>
                        </a:rPr>
                        <a:t>other non-profit /public entities whole-building engineered energy saving solutions </a:t>
                      </a:r>
                      <a:endParaRPr lang="en-US" sz="1200" b="0" i="0" u="none" strike="noStrike" dirty="0">
                        <a:solidFill>
                          <a:srgbClr val="3C536F"/>
                        </a:solidFill>
                        <a:effectLst/>
                        <a:latin typeface="Franklin Gothic Book"/>
                      </a:endParaRPr>
                    </a:p>
                  </a:txBody>
                  <a:tcPr marL="38859" marR="38859" marT="23316" marB="23316" anchor="ctr">
                    <a:lnL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solidFill>
                            <a:srgbClr val="3C536F"/>
                          </a:solidFill>
                          <a:effectLst/>
                        </a:rPr>
                        <a:t>$350</a:t>
                      </a:r>
                      <a:endParaRPr lang="en-US" sz="1200" b="0" i="0" u="none" strike="noStrike" dirty="0">
                        <a:solidFill>
                          <a:srgbClr val="3C536F"/>
                        </a:solidFill>
                        <a:effectLst/>
                        <a:latin typeface="Franklin Gothic Book"/>
                      </a:endParaRPr>
                    </a:p>
                  </a:txBody>
                  <a:tcPr marL="38859" marR="38859" marT="23316" marB="23316" anchor="ctr">
                    <a:lnL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333">
                <a:tc>
                  <a:txBody>
                    <a:bodyPr/>
                    <a:lstStyle/>
                    <a:p>
                      <a:pPr marL="0" indent="0" algn="l" rtl="0" fontAlgn="ctr"/>
                      <a:r>
                        <a:rPr lang="en-US" sz="1200" b="1" u="none" strike="noStrike" dirty="0">
                          <a:solidFill>
                            <a:srgbClr val="3C536F"/>
                          </a:solidFill>
                          <a:effectLst/>
                        </a:rPr>
                        <a:t>Small Business</a:t>
                      </a:r>
                      <a:endParaRPr lang="en-US" sz="1200" b="1" i="0" u="none" strike="noStrike" dirty="0">
                        <a:solidFill>
                          <a:srgbClr val="3C536F"/>
                        </a:solidFill>
                        <a:effectLst/>
                        <a:latin typeface="Franklin Gothic Book"/>
                      </a:endParaRPr>
                    </a:p>
                  </a:txBody>
                  <a:tcPr marL="38859" marR="38859" marT="23316" marB="23316" anchor="ctr">
                    <a:lnL w="12700" cmpd="sng">
                      <a:noFill/>
                    </a:lnL>
                    <a:lnR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2388" indent="0" algn="l" rtl="0" fontAlgn="ctr"/>
                      <a:r>
                        <a:rPr lang="en-US" sz="1200" u="none" strike="noStrike" dirty="0">
                          <a:solidFill>
                            <a:srgbClr val="3C536F"/>
                          </a:solidFill>
                          <a:effectLst/>
                        </a:rPr>
                        <a:t>Rebates and</a:t>
                      </a:r>
                      <a:r>
                        <a:rPr lang="en-US" sz="1200" u="none" strike="noStrike" baseline="0" dirty="0">
                          <a:solidFill>
                            <a:srgbClr val="3C536F"/>
                          </a:solidFill>
                          <a:effectLst/>
                        </a:rPr>
                        <a:t> </a:t>
                      </a:r>
                      <a:r>
                        <a:rPr lang="en-US" sz="1200" u="none" strike="noStrike" dirty="0">
                          <a:solidFill>
                            <a:srgbClr val="3C536F"/>
                          </a:solidFill>
                          <a:effectLst/>
                        </a:rPr>
                        <a:t>on-bill</a:t>
                      </a:r>
                      <a:r>
                        <a:rPr lang="en-US" sz="1200" u="none" strike="noStrike" baseline="0" dirty="0">
                          <a:solidFill>
                            <a:srgbClr val="3C536F"/>
                          </a:solidFill>
                          <a:effectLst/>
                        </a:rPr>
                        <a:t> repayment for d</a:t>
                      </a:r>
                      <a:r>
                        <a:rPr lang="en-US" sz="1200" u="none" strike="noStrike" dirty="0">
                          <a:solidFill>
                            <a:srgbClr val="3C536F"/>
                          </a:solidFill>
                          <a:effectLst/>
                        </a:rPr>
                        <a:t>irect-installed EE measures</a:t>
                      </a:r>
                      <a:endParaRPr lang="en-US" sz="1200" b="0" i="0" u="none" strike="noStrike" dirty="0">
                        <a:solidFill>
                          <a:srgbClr val="3C536F"/>
                        </a:solidFill>
                        <a:effectLst/>
                        <a:latin typeface="Franklin Gothic Book"/>
                      </a:endParaRPr>
                    </a:p>
                  </a:txBody>
                  <a:tcPr marL="38859" marR="38859" marT="23316" marB="23316" anchor="ctr">
                    <a:lnL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solidFill>
                            <a:srgbClr val="3C536F"/>
                          </a:solidFill>
                          <a:effectLst/>
                        </a:rPr>
                        <a:t>$345</a:t>
                      </a:r>
                      <a:endParaRPr lang="en-US" sz="1200" b="0" i="0" u="none" strike="noStrike" dirty="0">
                        <a:solidFill>
                          <a:srgbClr val="3C536F"/>
                        </a:solidFill>
                        <a:effectLst/>
                        <a:latin typeface="Franklin Gothic Book"/>
                      </a:endParaRPr>
                    </a:p>
                  </a:txBody>
                  <a:tcPr marL="38859" marR="38859" marT="23316" marB="23316" anchor="ctr">
                    <a:lnL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383">
                <a:tc>
                  <a:txBody>
                    <a:bodyPr/>
                    <a:lstStyle/>
                    <a:p>
                      <a:pPr marL="0" indent="0" algn="l" rtl="0" fontAlgn="ctr"/>
                      <a:r>
                        <a:rPr lang="en-US" sz="1200" b="1" u="none" strike="noStrike" dirty="0">
                          <a:solidFill>
                            <a:srgbClr val="3C536F"/>
                          </a:solidFill>
                          <a:effectLst/>
                        </a:rPr>
                        <a:t>Custom</a:t>
                      </a:r>
                      <a:endParaRPr lang="en-US" sz="1200" b="1" i="0" u="none" strike="noStrike" dirty="0">
                        <a:solidFill>
                          <a:srgbClr val="3C536F"/>
                        </a:solidFill>
                        <a:effectLst/>
                        <a:latin typeface="Franklin Gothic Book"/>
                      </a:endParaRPr>
                    </a:p>
                  </a:txBody>
                  <a:tcPr marL="38859" marR="38859" marT="23316" marB="23316" anchor="ctr">
                    <a:lnL w="12700" cmpd="sng">
                      <a:noFill/>
                    </a:lnL>
                    <a:lnR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2388" indent="0" algn="l" rtl="0" fontAlgn="ctr"/>
                      <a:r>
                        <a:rPr lang="en-US" sz="1200" u="none" strike="noStrike" dirty="0">
                          <a:solidFill>
                            <a:srgbClr val="3C536F"/>
                          </a:solidFill>
                          <a:effectLst/>
                        </a:rPr>
                        <a:t>Custom incentives for large EE projects, including on-bill</a:t>
                      </a:r>
                      <a:r>
                        <a:rPr lang="en-US" sz="1200" u="none" strike="noStrike" baseline="0" dirty="0">
                          <a:solidFill>
                            <a:srgbClr val="3C536F"/>
                          </a:solidFill>
                          <a:effectLst/>
                        </a:rPr>
                        <a:t> repayment</a:t>
                      </a:r>
                      <a:endParaRPr lang="en-US" sz="1200" b="0" i="0" u="none" strike="noStrike" dirty="0">
                        <a:solidFill>
                          <a:srgbClr val="3C536F"/>
                        </a:solidFill>
                        <a:effectLst/>
                        <a:latin typeface="Franklin Gothic Book"/>
                      </a:endParaRPr>
                    </a:p>
                  </a:txBody>
                  <a:tcPr marL="38859" marR="38859" marT="23316" marB="23316" anchor="ctr">
                    <a:lnL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solidFill>
                            <a:srgbClr val="3C536F"/>
                          </a:solidFill>
                          <a:effectLst/>
                        </a:rPr>
                        <a:t>$245</a:t>
                      </a:r>
                      <a:endParaRPr lang="en-US" sz="1200" b="0" i="0" u="none" strike="noStrike" dirty="0">
                        <a:solidFill>
                          <a:srgbClr val="3C536F"/>
                        </a:solidFill>
                        <a:effectLst/>
                        <a:latin typeface="Franklin Gothic Book"/>
                      </a:endParaRPr>
                    </a:p>
                  </a:txBody>
                  <a:tcPr marL="38859" marR="38859" marT="23316" marB="23316" anchor="ctr">
                    <a:lnL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8471">
                <a:tc>
                  <a:txBody>
                    <a:bodyPr/>
                    <a:lstStyle/>
                    <a:p>
                      <a:pPr marL="0" indent="0" algn="l" rtl="0" fontAlgn="ctr"/>
                      <a:r>
                        <a:rPr lang="en-US" sz="1200" b="1" u="none" strike="noStrike" dirty="0">
                          <a:solidFill>
                            <a:srgbClr val="3C536F"/>
                          </a:solidFill>
                          <a:effectLst/>
                        </a:rPr>
                        <a:t>Pilot Programs</a:t>
                      </a:r>
                    </a:p>
                    <a:p>
                      <a:pPr marL="0" indent="0" algn="l" rtl="0" fontAlgn="ctr"/>
                      <a:r>
                        <a:rPr lang="en-US" sz="1200" b="1" u="none" strike="noStrike" dirty="0">
                          <a:solidFill>
                            <a:srgbClr val="3C536F"/>
                          </a:solidFill>
                          <a:effectLst/>
                        </a:rPr>
                        <a:t>(8 subprograms)</a:t>
                      </a:r>
                      <a:endParaRPr lang="en-US" sz="1200" b="1" i="0" u="none" strike="noStrike" dirty="0">
                        <a:solidFill>
                          <a:srgbClr val="3C536F"/>
                        </a:solidFill>
                        <a:effectLst/>
                        <a:latin typeface="Franklin Gothic Book"/>
                      </a:endParaRPr>
                    </a:p>
                  </a:txBody>
                  <a:tcPr marL="38859" marR="38859" marT="23316" marB="23316" anchor="ctr">
                    <a:lnL w="12700" cmpd="sng">
                      <a:noFill/>
                    </a:lnL>
                    <a:lnR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2388" indent="0" algn="l" rtl="0" fontAlgn="ctr"/>
                      <a:r>
                        <a:rPr lang="en-US" sz="1200" u="none" strike="noStrike" dirty="0">
                          <a:solidFill>
                            <a:srgbClr val="3C536F"/>
                          </a:solidFill>
                          <a:effectLst/>
                        </a:rPr>
                        <a:t>Efficiency as a Service, Volt-Var Optimization, Smart Home, Emerging Technologies &amp; Approaches, Building Operator Certification, Business Energy Reports, Non-Wires Alternative, Non-Pipes Alternatives</a:t>
                      </a:r>
                      <a:endParaRPr lang="en-US" sz="1200" b="0" i="0" u="none" strike="noStrike" dirty="0">
                        <a:solidFill>
                          <a:srgbClr val="3C536F"/>
                        </a:solidFill>
                        <a:effectLst/>
                        <a:latin typeface="Franklin Gothic Book"/>
                      </a:endParaRPr>
                    </a:p>
                  </a:txBody>
                  <a:tcPr marL="38859" marR="38859" marT="23316" marB="23316" anchor="ctr">
                    <a:lnL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solidFill>
                            <a:srgbClr val="3C536F"/>
                          </a:solidFill>
                          <a:effectLst/>
                        </a:rPr>
                        <a:t>$160</a:t>
                      </a:r>
                      <a:endParaRPr lang="en-US" sz="1200" b="0" i="0" u="none" strike="noStrike" dirty="0">
                        <a:solidFill>
                          <a:srgbClr val="3C536F"/>
                        </a:solidFill>
                        <a:effectLst/>
                        <a:latin typeface="Franklin Gothic Book"/>
                      </a:endParaRPr>
                    </a:p>
                  </a:txBody>
                  <a:tcPr marL="38859" marR="38859" marT="23316" marB="23316" anchor="ctr">
                    <a:lnL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081">
                <a:tc>
                  <a:txBody>
                    <a:bodyPr/>
                    <a:lstStyle/>
                    <a:p>
                      <a:pPr marL="0" indent="0" algn="l" rtl="0" fontAlgn="ctr"/>
                      <a:r>
                        <a:rPr lang="en-US" sz="1200" b="1" u="none" strike="noStrike" dirty="0">
                          <a:solidFill>
                            <a:srgbClr val="3C536F"/>
                          </a:solidFill>
                          <a:effectLst/>
                        </a:rPr>
                        <a:t>Street Lighting</a:t>
                      </a:r>
                      <a:endParaRPr lang="en-US" sz="1200" b="1" i="0" u="none" strike="noStrike" dirty="0">
                        <a:solidFill>
                          <a:srgbClr val="3C536F"/>
                        </a:solidFill>
                        <a:effectLst/>
                        <a:latin typeface="Franklin Gothic Book"/>
                      </a:endParaRPr>
                    </a:p>
                  </a:txBody>
                  <a:tcPr marL="38859" marR="38859" marT="23316" marB="23316" anchor="ctr">
                    <a:lnL w="12700" cmpd="sng">
                      <a:noFill/>
                    </a:lnL>
                    <a:lnR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2388" indent="0" algn="l" rtl="0" fontAlgn="ctr"/>
                      <a:r>
                        <a:rPr lang="en-US" sz="1200" u="none" strike="noStrike" dirty="0">
                          <a:solidFill>
                            <a:srgbClr val="3C536F"/>
                          </a:solidFill>
                          <a:effectLst/>
                        </a:rPr>
                        <a:t>Replacement of HPS with LED luminaires and smart cities pilots  </a:t>
                      </a:r>
                      <a:endParaRPr lang="en-US" sz="1200" b="0" i="0" u="none" strike="noStrike" dirty="0">
                        <a:solidFill>
                          <a:srgbClr val="3C536F"/>
                        </a:solidFill>
                        <a:effectLst/>
                        <a:latin typeface="Franklin Gothic Book"/>
                      </a:endParaRPr>
                    </a:p>
                  </a:txBody>
                  <a:tcPr marL="38859" marR="38859" marT="23316" marB="23316" anchor="ctr">
                    <a:lnL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solidFill>
                            <a:srgbClr val="3C536F"/>
                          </a:solidFill>
                          <a:effectLst/>
                        </a:rPr>
                        <a:t>$150</a:t>
                      </a:r>
                      <a:endParaRPr lang="en-US" sz="1200" b="0" i="0" u="none" strike="noStrike" dirty="0">
                        <a:solidFill>
                          <a:srgbClr val="3C536F"/>
                        </a:solidFill>
                        <a:effectLst/>
                        <a:latin typeface="Franklin Gothic Book"/>
                      </a:endParaRPr>
                    </a:p>
                  </a:txBody>
                  <a:tcPr marL="38859" marR="38859" marT="23316" marB="23316" anchor="ctr">
                    <a:lnL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5440">
                <a:tc>
                  <a:txBody>
                    <a:bodyPr/>
                    <a:lstStyle/>
                    <a:p>
                      <a:pPr marL="0" indent="0" algn="l" rtl="0" fontAlgn="ctr"/>
                      <a:r>
                        <a:rPr lang="en-US" sz="1200" b="1" u="none" strike="noStrike" dirty="0">
                          <a:solidFill>
                            <a:srgbClr val="3C536F"/>
                          </a:solidFill>
                          <a:effectLst/>
                        </a:rPr>
                        <a:t>New Construction</a:t>
                      </a:r>
                      <a:endParaRPr lang="en-US" sz="1200" b="1" i="0" u="none" strike="noStrike" dirty="0">
                        <a:solidFill>
                          <a:srgbClr val="3C536F"/>
                        </a:solidFill>
                        <a:effectLst/>
                        <a:latin typeface="Franklin Gothic Book"/>
                      </a:endParaRPr>
                    </a:p>
                  </a:txBody>
                  <a:tcPr marL="38859" marR="38859" marT="23316" marB="23316" anchor="ctr">
                    <a:lnL w="12700" cmpd="sng">
                      <a:noFill/>
                    </a:lnL>
                    <a:lnR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2388" indent="0" algn="l" rtl="0" fontAlgn="ctr"/>
                      <a:r>
                        <a:rPr lang="en-US" sz="1200" u="none" strike="noStrike" dirty="0">
                          <a:solidFill>
                            <a:srgbClr val="3C536F"/>
                          </a:solidFill>
                          <a:effectLst/>
                        </a:rPr>
                        <a:t>Rebates to builders and owners for </a:t>
                      </a:r>
                      <a:r>
                        <a:rPr lang="en-US" sz="1200" u="none" strike="noStrike" baseline="0" dirty="0">
                          <a:solidFill>
                            <a:srgbClr val="3C536F"/>
                          </a:solidFill>
                          <a:effectLst/>
                        </a:rPr>
                        <a:t>meeting EE standards</a:t>
                      </a:r>
                      <a:endParaRPr lang="en-US" sz="1200" b="0" i="0" u="none" strike="noStrike" dirty="0">
                        <a:solidFill>
                          <a:srgbClr val="3C536F"/>
                        </a:solidFill>
                        <a:effectLst/>
                        <a:latin typeface="+mn-lt"/>
                      </a:endParaRPr>
                    </a:p>
                  </a:txBody>
                  <a:tcPr marL="38859" marR="38859" marT="23316" marB="23316" anchor="ctr">
                    <a:lnL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solidFill>
                            <a:srgbClr val="3C536F"/>
                          </a:solidFill>
                          <a:effectLst/>
                        </a:rPr>
                        <a:t>$25</a:t>
                      </a:r>
                      <a:endParaRPr lang="en-US" sz="1200" b="0" i="0" u="none" strike="noStrike" dirty="0">
                        <a:solidFill>
                          <a:srgbClr val="3C536F"/>
                        </a:solidFill>
                        <a:effectLst/>
                        <a:latin typeface="Franklin Gothic Book"/>
                      </a:endParaRPr>
                    </a:p>
                  </a:txBody>
                  <a:tcPr marL="38859" marR="38859" marT="23316" marB="23316" anchor="ctr">
                    <a:lnL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5905">
                <a:tc>
                  <a:txBody>
                    <a:bodyPr/>
                    <a:lstStyle/>
                    <a:p>
                      <a:pPr marL="0" indent="0" algn="l" rtl="0" fontAlgn="ctr"/>
                      <a:r>
                        <a:rPr lang="en-US" sz="1200" b="1" u="none" strike="noStrike" dirty="0">
                          <a:solidFill>
                            <a:srgbClr val="3C536F"/>
                          </a:solidFill>
                          <a:effectLst/>
                        </a:rPr>
                        <a:t>Energy Management</a:t>
                      </a:r>
                      <a:endParaRPr lang="en-US" sz="1200" b="1" i="0" u="none" strike="noStrike" dirty="0">
                        <a:solidFill>
                          <a:srgbClr val="3C536F"/>
                        </a:solidFill>
                        <a:effectLst/>
                        <a:latin typeface="Franklin Gothic Book"/>
                      </a:endParaRPr>
                    </a:p>
                  </a:txBody>
                  <a:tcPr marL="38859" marR="38859" marT="23316" marB="23316" anchor="ctr">
                    <a:lnL w="12700" cmpd="sng">
                      <a:noFill/>
                    </a:lnL>
                    <a:lnR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2388" indent="0" algn="l" rtl="0" fontAlgn="ctr"/>
                      <a:r>
                        <a:rPr lang="en-US" sz="1200" u="none" strike="noStrike" dirty="0">
                          <a:solidFill>
                            <a:srgbClr val="3C536F"/>
                          </a:solidFill>
                          <a:effectLst/>
                        </a:rPr>
                        <a:t>Retro-commissioning and Strategic Energy Management: optimizing existing systems with little to no equipment upgrades</a:t>
                      </a:r>
                      <a:endParaRPr lang="en-US" sz="1200" b="0" i="0" u="none" strike="noStrike" dirty="0">
                        <a:solidFill>
                          <a:srgbClr val="3C536F"/>
                        </a:solidFill>
                        <a:effectLst/>
                        <a:latin typeface="Franklin Gothic Book"/>
                      </a:endParaRPr>
                    </a:p>
                  </a:txBody>
                  <a:tcPr marL="38859" marR="38859" marT="23316" marB="23316" anchor="ctr">
                    <a:lnL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solidFill>
                            <a:srgbClr val="3C536F"/>
                          </a:solidFill>
                          <a:effectLst/>
                        </a:rPr>
                        <a:t>$10</a:t>
                      </a:r>
                      <a:endParaRPr lang="en-US" sz="1200" b="0" i="0" u="none" strike="noStrike" dirty="0">
                        <a:solidFill>
                          <a:srgbClr val="3C536F"/>
                        </a:solidFill>
                        <a:effectLst/>
                        <a:latin typeface="Franklin Gothic Book"/>
                      </a:endParaRPr>
                    </a:p>
                  </a:txBody>
                  <a:tcPr marL="38859" marR="38859" marT="23316" marB="23316" anchor="ctr">
                    <a:lnL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3338"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u="none" strike="noStrike" kern="1200" dirty="0">
                          <a:solidFill>
                            <a:srgbClr val="3C536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                        </a:t>
                      </a:r>
                      <a:r>
                        <a:rPr lang="en-US" sz="1200" b="1" u="none" strike="noStrike" kern="1200" dirty="0">
                          <a:solidFill>
                            <a:srgbClr val="3C536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C&amp;I Program Investment</a:t>
                      </a:r>
                    </a:p>
                  </a:txBody>
                  <a:tcPr marL="38859" marR="233153" marT="23316" marB="23316" anchor="ctr">
                    <a:lnL w="12700" cmpd="sng">
                      <a:noFill/>
                    </a:lnL>
                    <a:lnR w="6350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 dirty="0">
                        <a:solidFill>
                          <a:srgbClr val="3C536F"/>
                        </a:solidFill>
                        <a:effectLst/>
                        <a:latin typeface="Franklin Gothic Book"/>
                      </a:endParaRPr>
                    </a:p>
                  </a:txBody>
                  <a:tcPr marL="45720" marR="45720" marT="27432" marB="27432" anchor="ctr">
                    <a:lnL w="12700" cmpd="sng">
                      <a:noFill/>
                    </a:lnL>
                    <a:lnR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1" u="none" strike="noStrike" kern="1200" dirty="0">
                          <a:solidFill>
                            <a:srgbClr val="3C536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$1,900M</a:t>
                      </a:r>
                    </a:p>
                  </a:txBody>
                  <a:tcPr marL="38859" marR="38859" marT="23316" marB="23316" anchor="ctr">
                    <a:lnL w="6350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3C53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8657" name="TextBox 2">
            <a:extLst>
              <a:ext uri="{FF2B5EF4-FFF2-40B4-BE49-F238E27FC236}">
                <a16:creationId xmlns:a16="http://schemas.microsoft.com/office/drawing/2014/main" id="{EBA2E6B0-DF02-4188-A016-754039CBB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9753600"/>
            <a:ext cx="2331720" cy="19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r>
              <a:rPr lang="en-US" altLang="en-US" sz="680" dirty="0">
                <a:solidFill>
                  <a:srgbClr val="3C536F"/>
                </a:solidFill>
                <a:latin typeface="Franklin Gothic Medium" panose="020B0603020102020204" pitchFamily="34" charset="0"/>
              </a:rPr>
              <a:t>INCLUDES INFORMATION TECHNOLOGY IINVESTMENTS</a:t>
            </a:r>
          </a:p>
        </p:txBody>
      </p:sp>
    </p:spTree>
    <p:extLst>
      <p:ext uri="{BB962C8B-B14F-4D97-AF65-F5344CB8AC3E}">
        <p14:creationId xmlns:p14="http://schemas.microsoft.com/office/powerpoint/2010/main" val="123662282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772400" cy="10058398"/>
          </a:xfrm>
          <a:prstGeom prst="rect">
            <a:avLst/>
          </a:prstGeom>
          <a:solidFill>
            <a:srgbClr val="553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4353" y="487446"/>
            <a:ext cx="6697431" cy="90835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FE06FB-9798-4E16-8A04-6549B88B25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31" y="940154"/>
            <a:ext cx="6313875" cy="81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741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assets.climatecentral.org/images/uploads/gallery/2019GlobalTemps_Bars_F_en_title_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43200"/>
            <a:ext cx="6553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483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1" descr="AP954524131834_cro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56" y="1752600"/>
            <a:ext cx="3360544" cy="2415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" descr="1380136607000-AP-Colorado-Floodi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01" y="6554419"/>
            <a:ext cx="3217248" cy="2415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 descr="pb-110803-drought-jb-01.photoblog900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762586"/>
            <a:ext cx="3035616" cy="241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5" descr="california-wildfir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649" y="6551211"/>
            <a:ext cx="3217249" cy="239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Screen Shot 2013-04-30 at 4.26.39 PM.png"/>
          <p:cNvPicPr>
            <a:picLocks noChangeAspect="1"/>
          </p:cNvPicPr>
          <p:nvPr/>
        </p:nvPicPr>
        <p:blipFill>
          <a:blip r:embed="rId7" cstate="print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624" y="3479442"/>
            <a:ext cx="5492051" cy="3074977"/>
          </a:xfrm>
          <a:prstGeom prst="rect">
            <a:avLst/>
          </a:prstGeom>
          <a:effectLst>
            <a:softEdge rad="177800"/>
          </a:effectLst>
        </p:spPr>
      </p:pic>
    </p:spTree>
    <p:extLst>
      <p:ext uri="{BB962C8B-B14F-4D97-AF65-F5344CB8AC3E}">
        <p14:creationId xmlns:p14="http://schemas.microsoft.com/office/powerpoint/2010/main" val="13871100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66800" y="2522293"/>
            <a:ext cx="5942013" cy="22002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Climate change is harming the health of Americans today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1143000" y="5335832"/>
            <a:ext cx="5332413" cy="888999"/>
          </a:xfrm>
        </p:spPr>
        <p:txBody>
          <a:bodyPr>
            <a:normAutofit/>
          </a:bodyPr>
          <a:lstStyle/>
          <a:p>
            <a:pPr algn="ctr"/>
            <a:endParaRPr lang="en-US" sz="2040" dirty="0">
              <a:solidFill>
                <a:schemeClr val="tx1"/>
              </a:solidFill>
            </a:endParaRPr>
          </a:p>
          <a:p>
            <a:pPr algn="ctr"/>
            <a:r>
              <a:rPr lang="en-US" sz="2040" b="1" dirty="0">
                <a:solidFill>
                  <a:schemeClr val="tx1"/>
                </a:solidFill>
              </a:rPr>
              <a:t>This harm will only increase unless we act!</a:t>
            </a:r>
          </a:p>
        </p:txBody>
      </p:sp>
    </p:spTree>
    <p:extLst>
      <p:ext uri="{BB962C8B-B14F-4D97-AF65-F5344CB8AC3E}">
        <p14:creationId xmlns:p14="http://schemas.microsoft.com/office/powerpoint/2010/main" val="1522657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96" y="2856921"/>
            <a:ext cx="5828040" cy="4474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594" y="3171571"/>
            <a:ext cx="3976459" cy="397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276" y="4329310"/>
            <a:ext cx="1645849" cy="164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778" y="2850872"/>
            <a:ext cx="5830057" cy="4362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583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" dur="2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9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9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200" y="2508251"/>
            <a:ext cx="5865813" cy="22002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Every one is affected whether they know it or not,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1367307" y="5349875"/>
            <a:ext cx="5256213" cy="830997"/>
          </a:xfrm>
        </p:spPr>
        <p:txBody>
          <a:bodyPr/>
          <a:lstStyle/>
          <a:p>
            <a:endParaRPr lang="en-US" b="1" dirty="0"/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but some are affected more than others!</a:t>
            </a:r>
            <a:br>
              <a:rPr lang="en-US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959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71224" y="3124557"/>
            <a:ext cx="7404021" cy="530561"/>
          </a:xfrm>
        </p:spPr>
        <p:txBody>
          <a:bodyPr>
            <a:noAutofit/>
          </a:bodyPr>
          <a:lstStyle/>
          <a:p>
            <a:pPr algn="ctr"/>
            <a:r>
              <a:rPr lang="en-US" sz="1785" b="1" dirty="0"/>
              <a:t>Physicians are Seeing </a:t>
            </a:r>
            <a:br>
              <a:rPr lang="en-US" sz="1785" b="1" dirty="0"/>
            </a:br>
            <a:r>
              <a:rPr lang="en-US" sz="1785" b="1" dirty="0"/>
              <a:t>Effects in </a:t>
            </a:r>
            <a:r>
              <a:rPr lang="en-US" sz="1785" b="1" i="1" dirty="0"/>
              <a:t>Their</a:t>
            </a:r>
            <a:r>
              <a:rPr lang="en-US" sz="1785" b="1" dirty="0"/>
              <a:t> Patients* 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07512927"/>
              </p:ext>
            </p:extLst>
          </p:nvPr>
        </p:nvGraphicFramePr>
        <p:xfrm>
          <a:off x="962184" y="4979650"/>
          <a:ext cx="6008009" cy="2641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7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2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9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72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721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12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33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20590"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8" marR="4858" marT="48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8" marR="4858" marT="48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8" marR="4858" marT="48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8" marR="4858" marT="48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8" marR="4858" marT="4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NMA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8" marR="4858" marT="4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ATS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8" marR="4858" marT="4858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973"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8" marR="4858" marT="48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8" marR="4858" marT="48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8" marR="4858" marT="48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8" marR="4858" marT="48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8" marR="4858" marT="4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n=283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8" marR="4858" marT="4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n=915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8" marR="4858" marT="4858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679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Climate Change is affecting the health of </a:t>
                      </a:r>
                      <a:r>
                        <a:rPr lang="en-US" sz="1300" i="1" u="none" strike="noStrike" dirty="0">
                          <a:effectLst/>
                        </a:rPr>
                        <a:t>my</a:t>
                      </a:r>
                      <a:r>
                        <a:rPr lang="en-US" sz="1300" u="none" strike="noStrike" dirty="0">
                          <a:effectLst/>
                        </a:rPr>
                        <a:t> patients 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8" marR="4858" marT="485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58" marR="4858" marT="485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58" marR="4858" marT="4858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973"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8" marR="4858" marT="4858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Injuries due to storms, floods, droughts, fires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8" marR="4858" marT="485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88%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8" marR="4858" marT="4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57%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8" marR="4858" marT="4858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679"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8" marR="4858" marT="4858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Air pollution related increases in severity illness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8" marR="4858" marT="485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88%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8" marR="4858" marT="4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77%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8" marR="4858" marT="4858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6679"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8" marR="4858" marT="4858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Increased care for allergic exposures</a:t>
                      </a:r>
                      <a:r>
                        <a:rPr lang="en-US" sz="1300" u="none" strike="noStrike" baseline="0" dirty="0">
                          <a:effectLst/>
                        </a:rPr>
                        <a:t> (plants, mold)</a:t>
                      </a:r>
                      <a:r>
                        <a:rPr lang="en-US" sz="1300" u="none" strike="noStrike" dirty="0">
                          <a:effectLst/>
                        </a:rPr>
                        <a:t> 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8" marR="4858" marT="485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80%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8" marR="4858" marT="4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58%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8" marR="4858" marT="4858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973"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8" marR="4858" marT="4858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Heat Effects (heat</a:t>
                      </a:r>
                      <a:r>
                        <a:rPr lang="en-US" sz="1300" u="none" strike="noStrike" baseline="0" dirty="0">
                          <a:effectLst/>
                        </a:rPr>
                        <a:t> stroke, heat exhaustion)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8" marR="4858" marT="485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75%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8" marR="4858" marT="4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48%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8" marR="4858" marT="4858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054"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8" marR="4858" marT="4858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effectLst/>
                        </a:rPr>
                        <a:t>Vectorborne</a:t>
                      </a:r>
                      <a:r>
                        <a:rPr lang="en-US" sz="1300" u="none" strike="noStrike" dirty="0">
                          <a:effectLst/>
                        </a:rPr>
                        <a:t> </a:t>
                      </a:r>
                      <a:r>
                        <a:rPr lang="en-US" sz="1300" u="none" strike="noStrike" dirty="0" err="1">
                          <a:effectLst/>
                        </a:rPr>
                        <a:t>Infx</a:t>
                      </a:r>
                      <a:r>
                        <a:rPr lang="en-US" sz="1300" u="none" strike="noStrike" dirty="0">
                          <a:effectLst/>
                        </a:rPr>
                        <a:t> (Lyme,</a:t>
                      </a:r>
                      <a:r>
                        <a:rPr lang="en-US" sz="1300" u="none" strike="noStrike" baseline="0" dirty="0">
                          <a:effectLst/>
                        </a:rPr>
                        <a:t> Zika, West Nile, Dengue)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8" marR="4858" marT="485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58%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8" marR="4858" marT="4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40%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58" marR="4858" marT="4858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88" y="1914106"/>
            <a:ext cx="2088023" cy="1250061"/>
          </a:xfrm>
          <a:prstGeom prst="rect">
            <a:avLst/>
          </a:prstGeom>
        </p:spPr>
      </p:pic>
      <p:sp>
        <p:nvSpPr>
          <p:cNvPr id="6" name="AutoShape 2" descr="data:image/jpeg;base64,/9j/4AAQSkZJRgABAQAAAQABAAD/2wCEAAkGBxQSEhQUEhQWFBUWGBkYFxcYFhUYFxcYFxcXGBgXFxwYHCggGBwmHRcWITEhJSkrLi4uGB8zODMsNygtLiwBCgoKDg0OGxAQGiwkICQ3NywvLCw0LCwsLCwsLCwsLCwsLCwsLCwsNCwsLCwsLCwsLCwsLCwsLCwsLCwsLCwsLP/AABEIALcBEwMBIgACEQEDEQH/xAAcAAAABwEBAAAAAAAAAAAAAAAAAQIDBAUGBwj/xAA9EAACAQMCBAQDBgUEAgIDAQABAhEAAyESMQQFQVETImFxBjKBQpGhscHwFCNS0eEHM2LxcpIkglOishX/xAAbAQACAwEBAQAAAAAAAAAAAAABAwACBAUGB//EADERAAICAQMCBAQFBAMAAAAAAAABAhEDEiExBEETUWHwIpGhsQVxgcHRFCMy8SRS4f/aAAwDAQACEQMRAD8A2uqjmmYoxWyjnah2aOmxRzQoNjlCkTQmoGxyhSNVCalEsXRTRTRzUIAGjpNCoQVR0ijBqUGw4oUJoVCBzQmimhQIHNCaTRE1CWLmimkzQmoSxU0KTNFqqEsXqoaqTNCpQbFaqE0ihUoli5oTSZoTQoli5oTSJoTUoNiiaSTRTRE1CWHNCkTQqUCxUUIoUIolQ4oRRRR1CAihFChUIDTQ00cUdSyUJ00NNOCiipZKE0KOiokDoUU0U1CWHNCaKiogsVNCKTQ1VCWORRaaIPStVVLKgopq9eCAsxAUbkmBTfHcclpdTmPzNcf+K/im9dYrMLMx19PTAjH6maDklyWjBy4Nrzf45VZWwgb/AJuYX6Dc1iOa/GXE3DC3XJ/4FrSj0EGT71nhqubkn9P7Vb8Pw4tAi6ykEAgMJOew3H0qjy+Q+OFdydzD4o4i34YscbcdtP8AM8g0KZ2UXFLNHdsn02pzh/j3jBveV/8AytIP/wCYrPl7TOCQVGxjIjup/Q0fGLayLZ1AfayJ+hEj6ijrbJ4cVybrln+pLSBxFoEdWtSD/wCjEz/7VvOB5gl1Q9t1dTGQZ3AMHscjBrzq5KnFXvwfzu7YvqUBZWIFxRsy9z6jcGipXyUnipWju2qiJqJY4kNt+NPTV6M2oXrotdIihFGgWxzVRE0ihNCg2KmhSJoUaJY/R0maOaoWDo6KaOagQ6FCjqWGgTRzRUKhBU0U0VCoQOhpoUJqEBpoilKmhNS2SkI00Ipc0VSwaREUIpcURqat6BpERTXE3dClj0FPzULmwm2fTP3ZokowHPeMa/da2D5okj0+yJ6DqfQisbd5a+sz3NdA+B+D8U3r5GblxlSfsqDv9MD6CrT4r5CQPEsqNoIA7Dp61gllepnWhhWhLuYDknKA9zTbZfF0tAb5WK9D2MTVNzm1eRyl9WVh3/Q9RUi8blq6LiEq6HUCMZB3H6ium8v4ixzXhgLqjVEHabbdvbqPSi5tbkUFwzjOsCmhxBVgymCDIOOncHB+taz4m+Cmskm2ZXoN89R/asZdtlSQRTIzUuBU4OPIZumpfKyWfRLAPg6QScZ2BE7Gq+ad4d4YQYPQjBHtVrKUdb/0/wCfm8rWn/3LXfdkyM/8htPWt0tcJ+EuPNrjEYHdip+pgT9YHsTXc+FualBFPhK0Y8sNMth6KFChRKApJo4oiKJBFClRRUbBQ6cCScelAGjusNUBdiesCY9d8EdqGjHqdh1Mb1x+m6/HKUpSlS8n/s15MLSSSBSlG9BU26Ui5d8vlOCSJ9cj84+6r9X1+OMHGDTb7fyDFhldvYWdz6UJogPb/PWjSOpOZ6CBFMh1WOGFSlL07v8Al8AeOTm0kHNGTt60pbc/vaKSzCRBmO0fv/qhk63Fsoytvy/OvuGOGXdCgPx2oqRdvw6gTp6DAzE5kZ60sDE9ImqYOuU5yUtq+y/0y08NJUChQIpRUDf1/CtU+pxwq3zshaxyYmnAgiT92J36Tv1ojGMgT3NEXxjJG07ATkxv1rB1XXp4m8T3T386/Ubjw1L4hNChblhOP8fv0oyvqPac1r6frMeSEW5K32tC54pRb2HLImcx+80ygxE5AE+5HpS9hH+Nppq2IAXqFGe/7xWWU0uqUlNb7VtxXnzyNUf7dUKpniwNDztpP5GpBMD6xTfE8OXtuoMFlIBjYkEA1tl1MY3q7OhUcTdUV3wTyk8Pwyo/zSxJ/wDJmOPofxNaNlWIOxrEcZw/HoutLwFpehG4G5zn61pBbuvw6H5WKg+xj8qy6jqaH5lB8U/Cq3BrtABxn0b0bsfWsBw1u/wVw37atp2uoMkDrjr3+7oc7ThON44XWR7ihQfljMdxHSp3M+UNdQMjhLg2Mfhnp6bZO29BS8i7i+5C/j0votxYIdcH7L9I9GGQRuMyK5T8U29N04ir+7xNzg7zAIBr/wBywf8AauH+u0dg3p/ilczSxx1otZaLijKPhx6HqffNWh8LvsVnUo13OemlW9x7ihdSDFHZGR7itRiHrN0q4YbhpHuDIr0HyPiBcs23GzqrD/7KCf1rzwmTXbf9N+J18Ig6qSv0OR+f4VeDpicytWayhS7VuTH+KJeIUswgqAFgjzap1b9tqy9R+IY8M9FNur28isMDkrEURpbPP7/L0olG5PSnY+pUsPitUissdS0oRRU7cQAnIoUV1eJq9RHhl5EK2AWkyM9IzjzT/ealPdUAnbGOmDjfp7+tRLJWJIJWSFOADuDEz7b9KdCqbZ+YwojBExOCTIPrXz9vsdckKApXGYGPwz1PWoFzidUBfMNRBEERk53zt9YqXeDadQC6c7npEAf3qiQzckbFyPWSJ2Jx8wq2KN7kZoNcGACY3MdW64x/1TriZP64zEYjeooK4ByGIGxEsM4/7pxmaYiBB0n+qMyTG57e9V1zrklIfSZLHaRvG3ttvQ4cCYGRt6zOYz60wluAWLDJIEGMZiD+O1Fb1QT9oxB8xEDfIjtVXJ82Gg+Kuguvr17Y6ipIAgD9x9/51WI41jrgrGMDzdfpUsXJAkQMmcTnt360yUpLYCRJ0mJwcxH6D7qDkSIGYHUSd8Zpt7gChznSDImJ9fYYz702twAjBJ7TsIG376mj42Sqt83+oNKHg07mBuIkEmNp6CmzclD5p3xOTjGe9Ni4Op6iOszMT7CnbrgYERiB36SY67ZqmuSDQFaAIO8Dv77e9LuqV1QwBbBERt+X+TRJfUsJXfbqIHtgZ60Lnze2JxInrnepZArkqjEzse8/v+9HZtkbbx9cACc0IV0lifuOwIkg9adtaQQxLamwu+ASN5GNs0yeZzdkUaCFqYwe/aQP0pNxA6kdGwM+4ORnr3qo+IOaLaBW2xLnc9tyfaaa+EeMdxqc+RRpXsSSWP5j767Mcc3oeSTtVt2ryGLp9MNZf8PwotWwkyNhvjsJJk08L0jS0iMT3pmxfW74iDdSPxAP51Lca0EjzDcV2FuthUnT3I/F8lt3VAdVbrDKHWe8N+YqL/8A5CphLVtQP6VAH4RH41YrxIUenQ/p703f4sRUqIVJlHzrklq8hW6oPr61yb4g+FXtMSjagNicOPZhvXWOZcZ2rLcyfVM9qXr0vYbotbnJ7nCOxzk9zUnlnB6HDXLJuqPsz+YrX8HwCyxYeXf6Dfb9KsOH5YqS2nLIZ1DaSNP3CaY8zoXHArswXPBZN0Nw6G0rDKHYMO2Tg9p6V1b/AE44QpwwJxOCCO+QYPoRHua5fxd5L3EEghbakKs/aAaJ+sk+1dn4LloEMLjN5fKIRRjrCKJ39qwfiPUvHjUPMU4KUmy6RCQYwDnUTmN4j26mo62DJbYMg7YIZoBxjeluCQw+XSBjbcTP0FKuEEgSSdMz0bYSR3rz0s2Rz1tuy+lVQvwMYGfSIMbxmjtXPMAATjYgwO5pgEggHzGQGidK9s7T6U+13QGaRge8en/VMl1uWcFjm7SAscU7Q4htQNWmYBOD1z2oVHHGqQCcEgGNW0j2oVn8XJ/2f1LaUV1hXKtJOCRBKzk7gQIyJz3qcbKBJuMQBnwwfruJ7nbvUDlDubpkh/M2SYg6iRIHoKk3+LI1s3mYSqALK42Jx0J6zUkviIuBjgy1xZ1QoAwCfbHWf33qSvDAgFWKr7jJyMmdW8U3YRbYCgjaOgGw/c+tNeOmpVTSWMkDGPOwPTeQaq3bbXAaJvgMoDEqTspBxkZIHUwPeKicFxJdmljuQDEDaQSD9dv7UXMuKAI+UacBI8sgHriCT90TUXhHuXhcb5dUiNQlIAWcTHynp171eMbi2wdywfUxC6NS5GCAJ27T8pO1OXrOmRtJJydgdgxH5TTHBzq3EAKCQfNO/Ue80LxIYkYGwnvmemwj8Kowjdy5k/aAAKhdjhpjPqc1MCtvknJkmQARge9Zt+KHjmNwQwZJBGIwSYMycmr/AIri2WFnxIGSCWUjOGjrjf1Ip2WDVFYuwXclQwABGCRv5TqI7j5ab4VpKSDsRJmCVxIA6Y/Wj0PllGkRA1EkCcgEb4Aj9Kr+JeA3lIjzTryOhED0A2/qqijYbourCrIyGgjeYnJ+oFK4tSwkADScnMxkAjERIB+lRuDAZUKkaV30sMiMLtvkD2FPcXxpLBRABlY6ejCB2kb9RS3aYQihJB36AjsNicTn++KK8puGVOxyenlU/f0+6nXvLbkyRP2RGCIgwdu8UkLLqRsRkxAyNsYOKidkFJaB0swmBtMdfy3NSPGC22Y/ZJPXc56+9FxPCrjU5Dk4AgqQThY94rN/FnMCNNpDt80dSK6PQ4lOWt8L79v5LY4a5UZvmXEF3Y7k/smt9wHKxbsKoJJ0g9h5smO+e/auf2UJknAwCe87kV0J+bIGUoQR8p7Z2/Gu1CEG7mjV1FtJIj8t41LFxbTHzEmTjJY4/ICrm/d0vM+VsH3O1Zj4p4PT/wDJRFuOAJBUMQoyGWdiD2/Sru1pvWkbOwPb1zWmLa+EyZFFpT8+RHEcNlk1HPmXPUbj7vypq3w7FQSZpPMLrNbW4u6Nn3GD94/OlcOzeVRkXDKntIk/dvQdWCLZU8xtnMAmN4k474qi4lMGth8Q8f4Ci1a+ZvmPX6+9ZbilnHU70uSpjr2IFh41QCSoBUBdRkmJjrEg1nfiv4guKDZGWKw1yCCQZBwQIPTHr70/8ZXQEFsfM35bVjuNQgwcwAM/lWrEk400IzZGtkRkaNq7D/pZxjXOGVA8tbYjTOyk4XuBEmdq44V7Vd/CvNn4e+GRmUN5X0ndTv8AXqKR+IdN4+FxXPJnhKmdzvW9UtqIVmBJjp0UZxtHtSbWg3gRrJ0NBxGNHbbJpdq+ulRbkrAzPlDGfu7470zbYaipH2DJE5LZ3x1Bz/xryO/c0E08VAChjq9FM9WzO3vSFYPqU6lYASNs79tqR4WlAAZjsZ1CCc+k9KTbYrDKf9zDLpBXAOfTYjaKU+SxJ4RFKCUWfePwFCoLgudSsYO2krGMYzRUdgV6kCy4UMWBVceaRJMeaQJLb/Qmpd7zKGtA4MKAwgxqwcAbsJ6+WmrF0AWoK3PL5Qf6z1k4OA0n12NRrXCeJbJFwW0OsAs+nAMBhp3kz5uxWn1btgbrYn2b5A8wE7YJGZyvm+uYp7h+EBuliCChAx29YEZB/Ood8IFQSdKqMeaGMDC9c5++neHIVlulYMNptjBKz5YgfN7dwKXVbosx/ieAtlSbgzIM6mXTHQQd80rlvAnw7ZA06gZ82SxycR8skjPpR8wJNtvEtlHmANUlicTjYZPeo6cY1gHOpm3yDsTEAHoukbdPoLwi5Rpso3Tsjcwt3FJ0uWLg6YBwwRsDoDM/+0+lVllybmnXJZMKFdlDKWDhgds7kx+NX12+hQs4LDJAWRJOcd/TNVvDOq3bvgqFcmdJZoIUuSwIJwdSknMTTYOotFXyJ4jlzWrgvBQUkeVJBmAAwDTIHp+lPJc1XtY1WrQOhQoksY1MSqjboBHrUni2uNqIZ1t+GV05bPyk+Uwcn9xUJOPt2SqCQyy7DGqCIEgkmTJMHYEdZoanJcW+CVRchJeUA8+CZz5em0RJjM1VXeCcXNUqwRYkkQxO4yYEdxU3griKAdZRhbyRK5LEkHy5M5MHce1CzwRuEkqDIHlyMjaSOm1Ji9LLtWKtcaGTGhvOysqSJgEDw+p7/fSLzmNVu3q8imCdJ647g7Z/OkIFUDxFnwgT5ZxokEjVsNh9/Tdk27pVWQrlExpgxOcD0P5VbQm9gWKunVDLlvKC0kjME6Zx196ncsvyyidQBJWMCdLd99gY23qmPANaJlgukwIkq053JEkBV2H2asfh86mI06SAAARDEiNbRuMwPuouKSdOyWXzMqAwSSBkwOufoawXHo1y47R5Rufc/wCK2jWDpkncfKNxvMj3/Kshx6FC5MicfSuv0Eawr9TTge7Km+SQVHfFHy/i4u2VYYLoG9fOJqXw9nA/e9M8Vw3nRhvqX75FdBR8zS57NHQb/BurG3PQEH/idvr0+lPcOsh8yZz7xv8AUfrVlz/hwYK/MMMR1nv9341Qcvt+C7kknUIz3rRKOmRyoy1IRw1jQt1SZDHVH0g/pUT+OKIrA/IZ+n/U/fVlp1M3tVVzCz5XUdR/ilsauRn4gANxWB3Wfviq8oN6K/xEi2OqrH0xH60zxfEhUzVe4xcGM4+0bvFGdhtSuX8k8e/dUoWUKSY3GMQehnb2qwtcITfX/mQAfUmP1rqPLORJYTRbEsxlmO7e8dOlbcEbdmTqZaVXc83taKyCIIwR2I3FWXw9wRd2IE6ELfcQRXUfij/Su5ffxOGVLbs0uGYhDO7AQSD6RB997D4c/wBObvDW3VwjMwMsGHYgLJEwN9utU6pzjB6Fb9BWNpvcsOT3FXhkUsSASqrtOmQAIyViDPeaSzqW8QDzKFBUmASxaI/qk7D0Pen35Y9gAgBdJ1fNMEnK9RETUO9xeq5cJCyoULuSMvt9DvXkMmKUZStNP1/M1WnROR9ZIQywGCVXHljOc7mo/E3LiEiRMGAdoGSDpiOgnMTSuCtGCxuQsS0nHqSx7waaC+ceUidRYhvKwUiNM9Iz99Ze5Yl3uKZSQdEjsk+25oVUWOOt6QGtKxHlJClgSvlJB7SKFF4n6k1AXmGi2/hqJAADmdRaCAMjYSD+8MWTb4gKSpAQbR8wMqFmRM9x1BxUO/dcaXtLITLZaZMjyx0AiB/y6yaipqViisfN4hJkaT5ocRgdTgD8q2KHw7On7/YXdsuzxCm4LKlGIhSsklYGpRAzMTn37Gra9ZIuWrlsAroKspwVmGkfXcVV8oQNpa2g1TN1yB8oSFiRlpzgQOvSbPieYOwgppTAOVI1F00SZBgScgR9Kzy2dL377FxriLge6ElRpALLOoTpiCIOfNOf6ajtwHEuQbVtAPEKxrCgpBEnSD6HGQRSU5otviiQskwgYIxVlBCSpEgwxae0TVzy/jEtJqa26FnYsC2RkgGJIAIgxjfvUlcK2+f1AtyEnxBasBlvBbRtyi6YueadIgEAncdIE5qis88F6466VAKzKgF2bECQRic+1WPLOWcPxVn+Ja2ctOl8jSCVkAGIIE/mKqOfcvuLxSXrKQiKWlP6lByR0MFQImc9qdjjh1OD2e/PFrt8ysnKr7Go4y4Y0KpbV5deRneUkRiMknMVUcelu5d03pQ6EBYIp1STKeZZVQRmGOXqu4X4hvXQVlrGkswMfzMgkBtcg+aJWM6Yp7lni3xb86xOZUyzxodTkRp80ggZIxih4Msf+Xv3RNSZPdAyoCU8MhsqPkGPKI9GXP8Airi7xakBFIAkG4qtlFgnIAkEtGMEzVTzHgVSytq0TqRSE1ap1DCgAGGnST19KncFxRIXxFOlUPiOZJbRO2nPmPmA3wB1pUkmrRZEr+EN1C4Ukw1sBjA0jecZE/mRUfiOJW0AglzK7jJIXdYzEjf3pscVwv8AMM6FLMdUOoBUxpg9feOgjamL6OYuDLWwSgAUmSPlPWCD67GOlDT2fBBnnHFXCYQIwuFlVSseYRnUF3zt+OMO8ntXEaLhKmTHlhiNpO87DqTn6VS8y5oWu2VtmYmBhJMdQT5Y0kHrkwc1prHN/OoLgsUULrlVDsCxkjPYTHpTnjlGCVc/MF2w0u3i9wuAqn/bAggxhiTMzt9/0Gc5qzMSGxWllgBKgMqnMkzn19t6zfGmXNdXon/aNGDaRH4M+X1qXy+x4nEWU73En2DAn8Aai2Eia2/wjyEoRxF3ywDoU9ARBc9sHA9a6WJOTSDnmoJs0nH2NVtx13H0zH6VQ2kDCasec80VbbBTJOMTgVT8t4qRB3Fa8seGc6DHriRtVXxlrE1dtmoXFJgis84j4sxnEJDGqa85d/RfzrQc1Tf0/wCqgfDXKbl+Sq+XUZY7DPfqfShCNjnKkar4K+HBcYX7g8q/7c9W7+w/P2roVmyqDG53PU1UcssaAiJgAAfQb1cGtyjpVHPlPW7EXr2kTv0A7mq66Wbc/TpT165qM9Nh7f5pM0uUrGRjRXXrP7/v3rH89sLYLOANLQCoAgGTBGO5A/6rb8Qay3xIwKEMAR2rF1WNZIaWNityitF7jLBLBgx1GJIIA0leokmTUhE0WFS7lg+lRbywAAI2g7Z6mCajcFYe1cwxCqNVsIQUuHBExB9MiPrVjx1h/FDBf/k+UlhIChRkg9QRI9Y7V5vIknXb37ZZMzlxUUkarwyTC/KJMwPaaFa67wYJluG8VjBLh9IYkbwBQq39RD1+hTw2U9tltIZYazIKMSCCQQVxvA71C4qzaCGMgxLJ9hmUjygmSNSsYOCfaovEcRdZg91VFtiCbbaiIOlWLH7OVLAddVT+EVdWAFJIKjy6XgkHCgkBQpGYBmcnNW0uO/v2i17FzyGwLNoTdLxJ8wKfMq+VtRiBHT2jem/47xiqjQoBZdRJCxMKQQZIBgbZNJu838dQGt22tltLBSDB1KpU5mftbCB33qPwnAlA7+YIiyjZ88LgbZ3mYnFJiknKU+SN8UX6cJ4GksQ8FFErJJ/q9ATqP1pXMbS31ICychg2lpG8QekxvWZ+F2e7xDLxF4SGY+GxLEiNAAnZRv7npWpvcRpLBThiV19BiYBM4GaRmhKEt362Xi00ZPmPE3Ev2/PdFuCNCgxMT5goIMRPerbheYpeRTafUsSGiJzHUZ2NTeGu+ArhFDZLATgsRtOwkzn1rDcNyXi73i628BbrG4FKlwDPiHSR8ijvvLdwRToQjmju1HTt+f6clbcX52TOJ5onDXyVU3bl8jVpYAkloBeVIEZAGOnuLzk964tu4gtafC06FxI3dlBUR2gyZOTWXu/DdizaH8SU0+QI6M4j5muKQTB1GfvgGc1Zcq+Kf4i5pQ+Giuphd3QHTLKQNOpiJxsI71py44yh/b3rl/lx+6KRbvct+Ke5fQhAtp2gqtyQXGkkgmY69BuDO8COL3FLaRgUkXmRyFBhQ8AifXrvABp+3bPhBTdK3rY/lkIwQMuo5MGOx1dsVleZG6FusOJ8Vg9gFFBKjzG2QWJnO8rMwNoxTDjU/h297e7DJ0bLi71kWLhu2wRqgDV8xY4YRlVHY9tzg1C5NaYWwwdZEKzQoJyIAMbLqiZPymkcz4y1xASylwFlEXEQkBCo1BQSBJEE/QA1U8n5/cUi1aDM8rGoLGktBAnY6Y9s0IYZyg4pev6BcknZM53yebBWyQG4dQV3QkqDLKTg5GPUHNV/w3e0It2+hUwFWMkaSVUuD8qwvXGRnNXXC37t0i2XYIWguqhfBK6tKQSQ3y7xnVOasX4I2s2FbUEgI2QzHCSUMKNjiAKusjjHw5b37+rK6bdomciuG5be85kMzBBGyKY9ySQfwiqDjrQ8Q6ZitseFVUCgBQOiiBnJge5NZTmNoKxj612vCUIRilQ7DLck/CfLBevywlUGojuegP1/Ktfz3iIUINzk+3T9+lVPw6y8Okt8zCY985/D8aRf4guxJOetdHp46YGbPLVMY4i2WFZCzzMrxdzPlLafQacfnNba3bO8GKwbcsdirBSfFLsoxO5JJ7DP4GqdTkjpqw9PHds6Fwb6lBor6VC+HbF23bAuiP6e8etXN9RFUjvEs1TMrzXhQQfWrP4asFEySE+yvT1NReZtvU7l3EarSe0H6Y/Sr9PWpgzN6DU8GsLPfP8Ab9+tI4i5jT1bJ9F7fWjdvIo7wKZZpJI7x9Bj7tz9afkdIRBWwGksaBNNu1JHETi3rG/ElyFbJM5z+lanj7lYX4p4nEVmyu9hsEM8j5in8QJdlKWQQQqnSYzAg6jkEe3rFaZeapw9sXFLXUMeLd8xaSIDMij5tpA2BGBXJ793S+pCSdJ1DsAB3wZ9eomrSzzJUtAIWCBdTQysWuBgGaDkANBnEiuRn6LVJNdxayVZtz8UWDnQu53S4D9YG9Cufkm75ytiW/quXFPbIBgUKr/Q4/N/QHivyLniLmribFq9aFzIHkJOswCFLNGmCB9O8VoOZcP4bMWdXZzBtMSTbJCgBCMEQ2ZiZFYVE1JZZgzaivikMT4cs2gQflJEmSegxWscXPB/l22CAafMA91gJ1Eu2RI1YxkUM+OtKTrs/d+/yJF82HxfFXAQLI8DVJu+WAR0MQTOCC2IFO8v5wEJs34BLW2S4zeWHUi2hJO4IPlGKTzvhrjW9I8RXKQdYAALSRDdsBcf1e1Z7gOY3DdLXLl4eGgXyIrXWcO6hdiEB0ySSBHWhHEsmLt+/oDVUi7fmdtyvFMV1WSyhEILHTOsMT5p8x8pA2qTd5mr30cu6hwLaodvPB1KAQNQ0nJyQesAVTcJzRb3+8i2LSwFCCC4Ek+JpMbzAwZ1e1W3NuW8Oz8Pw1pVtszT4mr+YoVWfXMyQSIyepj0VLHGMlGVr6pLn6DIttbDvODJt3EuOALpQuzodZNkkOw+UfLHbJ9hX/EPOjatspN1nayLqXEDC1ckhRBBhhkErBEH61HW+nCFuH8RrgtKtzKYGiVZlMeaRcIiSBGOtWLc4tXeHtobSsviW7K2iqwxclVKCMEKD0HynpmrLE46ZadSX6flz/omq7V0yj5tzBL3C2XYmdcZMgj7U9B226/djrd46kGUOrBRsiSNJBHY7Eem1dKu8RZu8PauvbQ2YJ03ZAIUMqkgZj5jjGdjuOd3OFPjs1tAEfzLpMqoY/ZLDywCDkSK6XQzi1KFNVfP58Cc0WnbZ0vlPPyE029Ny3ZtA6izKxlYdTqGTqUx6H60q6UUqWs2jquFw67l9TKrExO5KqcbdJrJck4Mw1xF127R83iLgDy/+2CDiJANaxbFjmHiBVKJCgkKJOn5cBYUgGADO81g6jDDHJtcd3/P3Lwm5clTb4a29viLiRaAvkkG6X1vat5AfT5oLuZkzA6g1G5xwN23pdbo1FfKVbzdGT0mCwnsBWsufDtpW0FGCEhimkaBAUG5tgnJJ7gVAu8Np4eLlq1ZuaQQfmuKqAjxCME7sY2AYAZmr4s61Jrf38+wJRdMs+S8zW5w1u5c029TAwdWCWYTqODOM7SDV5y6xruByIFvUFyYZjgkgY2Hrv6VnvgjlIusLLHyWVVroUhhdckMisYkBYMr1k963DNkmtPS9Clk8btbpF1O1Q3xTwKy99dVz0n8BmrjmfEQDWb4zixbgk5Mx6mt+SVuhuKJdtclo7VLTgmABiQagcstlo7n86vTYbA0+pyexEelU67qMnT4ouHIhRUpOyB/EFWBDBioIiQRMYBPSoHj6rjEKo1HTABgECYLEADJ1R169Ks+IWLbQoMjc4BOrYGP3FQrlpdlwTOrYAkwC23lHWBMVyMmfE/jjSvlVTbfpb99xkYy4LPg9REMPlkT7R7fkKXxKmKa5XwwQsN9syTMidz+81L4gV2OlT8FWVlyZ7irNFyV8MOzH8YP96m8TbnFROXcKyNcLeUErAPXeY/CrwyRx5FbDPeBpVvzo9F/ED+9LQQAKqeG4lQ7ZkIVUf8A2zP3EVaFqb48Mr+F+2UjBpAY0xeelO1Q+JuUW6LUV/MbsCuefEN+WrYc2v4NYDmdwF8mB1PYdT91ZW7kPqog5Zy67xALW1BQHLkwFCgTO4yQYHXPuLqx8NqySloi2NUswGpipGlV1ZKkggjpp7mp/K7C2VDMR/C3lQsWu/zCWWV1DEDU0nSYHsJqPx3NwUa3ZEK7sBba6FtkKoU6bi/PqPSYrlzzTnL4Nl759TKopcnOLksSYIz37YoVornE+EdAW0I3HYkSdvUmirrKfkjJ8RZ8t43irt3w5W4FMmCIADSNQQdDoMgREda3HKLIIlrgHh4YKWGkkQCSxgiZhjXPOH4scPeZ3Vgz7CCoIJA1lTEgwcTkxit/zG4nEcOtsBh4hhA8qw04V2Xcg7gYxFcDrE9tqi+6+pux/Uo+M5nqPg3nLPq0GGJTWsHUOjxncdKics5DZa+BeeGZi38wLDElzIjf/cbeIp/gORHh79t2ZWvEsEtjZZlXuEZJ8vpux7Grzh/h6zbu+dmLmQFYgp5lEuoIldsCd6q8sMdqD2aCouSVmc+MbVu1lWuXGY6V0IFS2YGkFo0xgkDfr1rB8n5hfXiV838y66AsyFiGGpVEdDkxXYH4MK3h2Z0jJ1gkyDIiMGT16VU8ZyNbV/8AjbTnXGi5bYeTSYykQREDuMnam9L1cI45Qkr22v6LjYjxu7RA5vw5RheYkB1f+WYeSmRthcK2243EzUK7wly6qXOHNpZOpm1eaxiZmCWEEyYxO1L4/nK37iLpXSS5D+eQCtxIA0wc4melXfwrwVwWfEupb8K6xuBROpg0aWYQCViIEbACKu3PFhTkt/J+Xl7/AF2KrTKboTyr4UuXFUcbeVkAVkKwMBYGSBAMkmdoHerO5yqzxK6VAlAyqSn2XES0RgwTA7+lWHLOFa9c13dUBIAOoIc76TAxH/7VM4q2yW8EwBHcn6dawT6ibknfy2SG6F3Mpw3wqLKsl2+zq6xqRio3AMqZyJ327jvofh7gLfC2yoYsSS7k76hpQRA66R+NVjXmKggeUkn5ifMDjB3GAYqOnNhoVmHmPmC5BLAAam9JLR7U+c8mVU9xcUol9y/h4vOz3GDfYDsWOliSI1GQJBx/xqn5wLnEXrykowQg2ypKlFHlacH5iTA2OD0qRybj2u3XNy2TDQWB1YZVKgD5cEdyc+tV16wz8ywtxEUEZJGsaZYkbFZKjGDPpVcEJeK13oZWpbGq+DC6WybsKzBYAJgACBgnymDsOgFXV61qEp939qq+kVF4jmrIdNzyptrWYPeY+U/ua9NilGMFES4tPYa5pw7yMEA+hql43giwVmBADrpkRJkmfbpWit851ZV4X/yH96qW448TxIRQSts5J+00Db0Ex9aMFBytOy2uVVRqeQ8MFtyd/wBBSuP5YzSyEklpyYAHb76fuWzbtQNxBP3yac4XjAywRHpP3DA9RVep8HLLwcvlYqOpfEil5neA0p4vytOnA1GDOI2z+G9Qb/EGAYznMjGZ2NWvN+GVnRiF1LqAkDZoyPXAzUYrbUGZOYj2IP0GIrznU4k8jSfG2+1K+N/dWaoPYkcquEoCfb6A1Iu0lD6RGIpNw16PAtOKKu9hT3ZFvcQq7yJMAjue9Njlty7MvpIkAgbjB2O3al3Qf6Z9ZH61KbiQtnxmJVVEkdxt7V5/rJtZ24X6jFG0V/JeAVmZlMDVt0kYn33q3YgNE+/T61mrXNF4titgG0VjUZjUCcRFXnC3igfWdSggLjOwx65MUMWDqE/Fit0Fir33juM1WcXdpRQoDDQT22iSYj61B4p8V18eTLWnIt/MijuUXOL0A1g+Z3CdWkgHYEmN/wDE1q+fX4BrIm8s6bmEdbktEkQpA0yd5J/Cmw8ydQ6gbjguDTh14c8Zc8W44Kor+F4VsWogBre5BgRmSxHrVceZAcM6WbVs2i1t7VyXTUbh8TKsp28qmCMLsKzyctRoXhS2gqRqu+Zl6agFHkVdT7blcnNavm1hjw96xbbxAFZlTUQyMEUBk92J8uBmIzXOnBQkm3u3fklv5dvn9TMne3/pznmnFrauul62PEUw0GQT3BBgg7/WhTI5Ld//ABXRGCBb2IwR9DIoV2k8dbv6mekbH4wvqnFW7fmNkhC/9bFS8KDqkKXCdRsD0rdc/wCNs8OqC8rMU0iFggrqVZJJEkTt6UKFcCWKORYYvh3+xq1NamjG3/jF3upcs2bS6LupWIY+UlkVCs7kuMzAKzU/iL91L9w3YPhKzMVJlVlIKyehLiPTHqKFMz4ccJKMV7tfySE29/fBpeAstb1SyvqkEy4bUTBmRHUfdS+L4gMDMeFsQZBaWIxAO5EbihQrBSlFNl7eoy/xZet/xNrw1Fthba01tVhVCKGQA7YljgdaueTNZtcPaVdWhB164k7e9FQp2eH/AB8ab9QY3/ckari+YvKhFgkZ2wIJnJ+mO9V/L9d0u6tJTGZ3Yf2oUK5bXcenyRbNhbj3EuamKnfUR6RWR4vmKWCQE84W4hOPKPEfVpMblSoJoUK6XQLXNxl6P7iM2ytF/wAi4hh43ialh1JTVMagAuY7AY7Rkma1tpxGpoPTbzD6n2o6FKcU+pUezr7JjIf4jFy4Om1QONvYoqFd1tqIUtyqBgE1cfBHCSQ/eX+8yP0+6hQpnRSbm7B1O0TYcapIgKGnoTioFi05/mTG+Bidwdwf0oUK0TwxlnjJ+TfyqvuzKpNRIh4cHiUQyVNtywn7QdYn7ztUPjTDEBdOdpmPr+NChXK/E8cY404pL4q4XkOwybe5N4VSBBEGlXDQoV0lHRj0rsiJ3uMKhumCdKxOOwpjndtfA8JCTODPQEH6UdCvM9UliaUfT+RyZjOVhuHulwQwtkax3QnP1Bg1ukGogDIX8XOf1n6jtQoV14ZpLC5d6srLeQzxSkGDVbetawwUww6HY+xo6FK6jPNYFlT32LROd/EF4zFD4z5ZZ4a1ZB81w2VgZAmTqYxvv17UKFaLbyY1fNlOoYj4J45QxJgAWlQOwYgOWEmF8wHm+s+md1xPg8O9kKoa4RJHmBKkxIOAQG+yd56UKFY/xDGvG5e9/RCML+F+hleef6g2rd+4i8MLgUwHLQWwMx0oUKFdGH4d0+lXH6sDzSP/2Q=="/>
          <p:cNvSpPr>
            <a:spLocks noChangeAspect="1" noChangeArrowheads="1"/>
          </p:cNvSpPr>
          <p:nvPr/>
        </p:nvSpPr>
        <p:spPr bwMode="auto">
          <a:xfrm>
            <a:off x="-20241" y="2756178"/>
            <a:ext cx="194310" cy="19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8293" tIns="29146" rIns="58293" bIns="29146" numCol="1" anchor="t" anchorCtr="0" compatLnSpc="1">
            <a:prstTxWarp prst="textNoShape">
              <a:avLst/>
            </a:prstTxWarp>
          </a:bodyPr>
          <a:lstStyle/>
          <a:p>
            <a:pPr defTabSz="582930"/>
            <a:endParaRPr lang="en-US" sz="1148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AutoShape 4" descr="data:image/jpeg;base64,/9j/4AAQSkZJRgABAQAAAQABAAD/2wCEAAkGBxQSEhQUEhQWFBUWGBkYFxcYFhUYFxcYFxcXGBgXFxwYHCggGBwmHRcWITEhJSkrLi4uGB8zODMsNygtLiwBCgoKDg0OGxAQGiwkICQ3NywvLCw0LCwsLCwsLCwsLCwsLCwsLCwsNCwsLCwsLCwsLCwsLCwsLCwsLCwsLCwsLP/AABEIALcBEwMBIgACEQEDEQH/xAAcAAAABwEBAAAAAAAAAAAAAAAAAQIDBAUGBwj/xAA9EAACAQMCBAQDBgUEAgIDAQABAhEAAyESMQQFQVETImFxBjKBQpGhscHwFCNS0eEHM2LxcpIkglOishX/xAAbAQACAwEBAQAAAAAAAAAAAAABAwACBAUGB//EADERAAICAQMCBAQFBAMAAAAAAAABAhEDEiExBEETUWHwIpGhsQVxgcHRFCMy8SRS4f/aAAwDAQACEQMRAD8A2uqjmmYoxWyjnah2aOmxRzQoNjlCkTQmoGxyhSNVCalEsXRTRTRzUIAGjpNCoQVR0ijBqUGw4oUJoVCBzQmimhQIHNCaTRE1CWLmimkzQmoSxU0KTNFqqEsXqoaqTNCpQbFaqE0ihUoli5oTSZoTQoli5oTSJoTUoNiiaSTRTRE1CWHNCkTQqUCxUUIoUIolQ4oRRRR1CAihFChUIDTQ00cUdSyUJ00NNOCiipZKE0KOiokDoUU0U1CWHNCaKiogsVNCKTQ1VCWORRaaIPStVVLKgopq9eCAsxAUbkmBTfHcclpdTmPzNcf+K/im9dYrMLMx19PTAjH6maDklyWjBy4Nrzf45VZWwgb/AJuYX6Dc1iOa/GXE3DC3XJ/4FrSj0EGT71nhqubkn9P7Vb8Pw4tAi6ykEAgMJOew3H0qjy+Q+OFdydzD4o4i34YscbcdtP8AM8g0KZ2UXFLNHdsn02pzh/j3jBveV/8AytIP/wCYrPl7TOCQVGxjIjup/Q0fGLayLZ1AfayJ+hEj6ijrbJ4cVybrln+pLSBxFoEdWtSD/wCjEz/7VvOB5gl1Q9t1dTGQZ3AMHscjBrzq5KnFXvwfzu7YvqUBZWIFxRsy9z6jcGipXyUnipWju2qiJqJY4kNt+NPTV6M2oXrotdIihFGgWxzVRE0ihNCg2KmhSJoUaJY/R0maOaoWDo6KaOagQ6FCjqWGgTRzRUKhBU0U0VCoQOhpoUJqEBpoilKmhNS2SkI00Ipc0VSwaREUIpcURqat6BpERTXE3dClj0FPzULmwm2fTP3ZokowHPeMa/da2D5okj0+yJ6DqfQisbd5a+sz3NdA+B+D8U3r5GblxlSfsqDv9MD6CrT4r5CQPEsqNoIA7Dp61gllepnWhhWhLuYDknKA9zTbZfF0tAb5WK9D2MTVNzm1eRyl9WVh3/Q9RUi8blq6LiEq6HUCMZB3H6ium8v4ixzXhgLqjVEHabbdvbqPSi5tbkUFwzjOsCmhxBVgymCDIOOncHB+taz4m+Cmskm2ZXoN89R/asZdtlSQRTIzUuBU4OPIZumpfKyWfRLAPg6QScZ2BE7Gq+ad4d4YQYPQjBHtVrKUdb/0/wCfm8rWn/3LXfdkyM/8htPWt0tcJ+EuPNrjEYHdip+pgT9YHsTXc+FualBFPhK0Y8sNMth6KFChRKApJo4oiKJBFClRRUbBQ6cCScelAGjusNUBdiesCY9d8EdqGjHqdh1Mb1x+m6/HKUpSlS8n/s15MLSSSBSlG9BU26Ui5d8vlOCSJ9cj84+6r9X1+OMHGDTb7fyDFhldvYWdz6UJogPb/PWjSOpOZ6CBFMh1WOGFSlL07v8Al8AeOTm0kHNGTt60pbc/vaKSzCRBmO0fv/qhk63Fsoytvy/OvuGOGXdCgPx2oqRdvw6gTp6DAzE5kZ60sDE9ImqYOuU5yUtq+y/0y08NJUChQIpRUDf1/CtU+pxwq3zshaxyYmnAgiT92J36Tv1ojGMgT3NEXxjJG07ATkxv1rB1XXp4m8T3T386/Ubjw1L4hNChblhOP8fv0oyvqPac1r6frMeSEW5K32tC54pRb2HLImcx+80ygxE5AE+5HpS9hH+Nppq2IAXqFGe/7xWWU0uqUlNb7VtxXnzyNUf7dUKpniwNDztpP5GpBMD6xTfE8OXtuoMFlIBjYkEA1tl1MY3q7OhUcTdUV3wTyk8Pwyo/zSxJ/wDJmOPofxNaNlWIOxrEcZw/HoutLwFpehG4G5zn61pBbuvw6H5WKg+xj8qy6jqaH5lB8U/Cq3BrtABxn0b0bsfWsBw1u/wVw37atp2uoMkDrjr3+7oc7ThON44XWR7ihQfljMdxHSp3M+UNdQMjhLg2Mfhnp6bZO29BS8i7i+5C/j0votxYIdcH7L9I9GGQRuMyK5T8U29N04ir+7xNzg7zAIBr/wBywf8AauH+u0dg3p/ilczSxx1otZaLijKPhx6HqffNWh8LvsVnUo13OemlW9x7ihdSDFHZGR7itRiHrN0q4YbhpHuDIr0HyPiBcs23GzqrD/7KCf1rzwmTXbf9N+J18Ig6qSv0OR+f4VeDpicytWayhS7VuTH+KJeIUswgqAFgjzap1b9tqy9R+IY8M9FNur28isMDkrEURpbPP7/L0olG5PSnY+pUsPitUissdS0oRRU7cQAnIoUV1eJq9RHhl5EK2AWkyM9IzjzT/ealPdUAnbGOmDjfp7+tRLJWJIJWSFOADuDEz7b9KdCqbZ+YwojBExOCTIPrXz9vsdckKApXGYGPwz1PWoFzidUBfMNRBEERk53zt9YqXeDadQC6c7npEAf3qiQzckbFyPWSJ2Jx8wq2KN7kZoNcGACY3MdW64x/1TriZP64zEYjeooK4ByGIGxEsM4/7pxmaYiBB0n+qMyTG57e9V1zrklIfSZLHaRvG3ttvQ4cCYGRt6zOYz60wluAWLDJIEGMZiD+O1Fb1QT9oxB8xEDfIjtVXJ82Gg+Kuguvr17Y6ipIAgD9x9/51WI41jrgrGMDzdfpUsXJAkQMmcTnt360yUpLYCRJ0mJwcxH6D7qDkSIGYHUSd8Zpt7gChznSDImJ9fYYz702twAjBJ7TsIG376mj42Sqt83+oNKHg07mBuIkEmNp6CmzclD5p3xOTjGe9Ni4Op6iOszMT7CnbrgYERiB36SY67ZqmuSDQFaAIO8Dv77e9LuqV1QwBbBERt+X+TRJfUsJXfbqIHtgZ60Lnze2JxInrnepZArkqjEzse8/v+9HZtkbbx9cACc0IV0lifuOwIkg9adtaQQxLamwu+ASN5GNs0yeZzdkUaCFqYwe/aQP0pNxA6kdGwM+4ORnr3qo+IOaLaBW2xLnc9tyfaaa+EeMdxqc+RRpXsSSWP5j767Mcc3oeSTtVt2ryGLp9MNZf8PwotWwkyNhvjsJJk08L0jS0iMT3pmxfW74iDdSPxAP51Lca0EjzDcV2FuthUnT3I/F8lt3VAdVbrDKHWe8N+YqL/8A5CphLVtQP6VAH4RH41YrxIUenQ/p703f4sRUqIVJlHzrklq8hW6oPr61yb4g+FXtMSjagNicOPZhvXWOZcZ2rLcyfVM9qXr0vYbotbnJ7nCOxzk9zUnlnB6HDXLJuqPsz+YrX8HwCyxYeXf6Dfb9KsOH5YqS2nLIZ1DaSNP3CaY8zoXHArswXPBZN0Nw6G0rDKHYMO2Tg9p6V1b/AE44QpwwJxOCCO+QYPoRHua5fxd5L3EEghbakKs/aAaJ+sk+1dn4LloEMLjN5fKIRRjrCKJ39qwfiPUvHjUPMU4KUmy6RCQYwDnUTmN4j26mo62DJbYMg7YIZoBxjeluCQw+XSBjbcTP0FKuEEgSSdMz0bYSR3rz0s2Rz1tuy+lVQvwMYGfSIMbxmjtXPMAATjYgwO5pgEggHzGQGidK9s7T6U+13QGaRge8en/VMl1uWcFjm7SAscU7Q4htQNWmYBOD1z2oVHHGqQCcEgGNW0j2oVn8XJ/2f1LaUV1hXKtJOCRBKzk7gQIyJz3qcbKBJuMQBnwwfruJ7nbvUDlDubpkh/M2SYg6iRIHoKk3+LI1s3mYSqALK42Jx0J6zUkviIuBjgy1xZ1QoAwCfbHWf33qSvDAgFWKr7jJyMmdW8U3YRbYCgjaOgGw/c+tNeOmpVTSWMkDGPOwPTeQaq3bbXAaJvgMoDEqTspBxkZIHUwPeKicFxJdmljuQDEDaQSD9dv7UXMuKAI+UacBI8sgHriCT90TUXhHuXhcb5dUiNQlIAWcTHynp171eMbi2wdywfUxC6NS5GCAJ27T8pO1OXrOmRtJJydgdgxH5TTHBzq3EAKCQfNO/Ue80LxIYkYGwnvmemwj8Kowjdy5k/aAAKhdjhpjPqc1MCtvknJkmQARge9Zt+KHjmNwQwZJBGIwSYMycmr/AIri2WFnxIGSCWUjOGjrjf1Ip2WDVFYuwXclQwABGCRv5TqI7j5ab4VpKSDsRJmCVxIA6Y/Wj0PllGkRA1EkCcgEb4Aj9Kr+JeA3lIjzTryOhED0A2/qqijYbourCrIyGgjeYnJ+oFK4tSwkADScnMxkAjERIB+lRuDAZUKkaV30sMiMLtvkD2FPcXxpLBRABlY6ejCB2kb9RS3aYQihJB36AjsNicTn++KK8puGVOxyenlU/f0+6nXvLbkyRP2RGCIgwdu8UkLLqRsRkxAyNsYOKidkFJaB0swmBtMdfy3NSPGC22Y/ZJPXc56+9FxPCrjU5Dk4AgqQThY94rN/FnMCNNpDt80dSK6PQ4lOWt8L79v5LY4a5UZvmXEF3Y7k/smt9wHKxbsKoJJ0g9h5smO+e/auf2UJknAwCe87kV0J+bIGUoQR8p7Z2/Gu1CEG7mjV1FtJIj8t41LFxbTHzEmTjJY4/ICrm/d0vM+VsH3O1Zj4p4PT/wDJRFuOAJBUMQoyGWdiD2/Sru1pvWkbOwPb1zWmLa+EyZFFpT8+RHEcNlk1HPmXPUbj7vypq3w7FQSZpPMLrNbW4u6Nn3GD94/OlcOzeVRkXDKntIk/dvQdWCLZU8xtnMAmN4k474qi4lMGth8Q8f4Ci1a+ZvmPX6+9ZbilnHU70uSpjr2IFh41QCSoBUBdRkmJjrEg1nfiv4guKDZGWKw1yCCQZBwQIPTHr70/8ZXQEFsfM35bVjuNQgwcwAM/lWrEk400IzZGtkRkaNq7D/pZxjXOGVA8tbYjTOyk4XuBEmdq44V7Vd/CvNn4e+GRmUN5X0ndTv8AXqKR+IdN4+FxXPJnhKmdzvW9UtqIVmBJjp0UZxtHtSbWg3gRrJ0NBxGNHbbJpdq+ulRbkrAzPlDGfu7470zbYaipH2DJE5LZ3x1Bz/xryO/c0E08VAChjq9FM9WzO3vSFYPqU6lYASNs79tqR4WlAAZjsZ1CCc+k9KTbYrDKf9zDLpBXAOfTYjaKU+SxJ4RFKCUWfePwFCoLgudSsYO2krGMYzRUdgV6kCy4UMWBVceaRJMeaQJLb/Qmpd7zKGtA4MKAwgxqwcAbsJ6+WmrF0AWoK3PL5Qf6z1k4OA0n12NRrXCeJbJFwW0OsAs+nAMBhp3kz5uxWn1btgbrYn2b5A8wE7YJGZyvm+uYp7h+EBuliCChAx29YEZB/Ood8IFQSdKqMeaGMDC9c5++neHIVlulYMNptjBKz5YgfN7dwKXVbosx/ieAtlSbgzIM6mXTHQQd80rlvAnw7ZA06gZ82SxycR8skjPpR8wJNtvEtlHmANUlicTjYZPeo6cY1gHOpm3yDsTEAHoukbdPoLwi5Rpso3Tsjcwt3FJ0uWLg6YBwwRsDoDM/+0+lVllybmnXJZMKFdlDKWDhgds7kx+NX12+hQs4LDJAWRJOcd/TNVvDOq3bvgqFcmdJZoIUuSwIJwdSknMTTYOotFXyJ4jlzWrgvBQUkeVJBmAAwDTIHp+lPJc1XtY1WrQOhQoksY1MSqjboBHrUni2uNqIZ1t+GV05bPyk+Uwcn9xUJOPt2SqCQyy7DGqCIEgkmTJMHYEdZoanJcW+CVRchJeUA8+CZz5em0RJjM1VXeCcXNUqwRYkkQxO4yYEdxU3griKAdZRhbyRK5LEkHy5M5MHce1CzwRuEkqDIHlyMjaSOm1Ji9LLtWKtcaGTGhvOysqSJgEDw+p7/fSLzmNVu3q8imCdJ647g7Z/OkIFUDxFnwgT5ZxokEjVsNh9/Tdk27pVWQrlExpgxOcD0P5VbQm9gWKunVDLlvKC0kjME6Zx196ncsvyyidQBJWMCdLd99gY23qmPANaJlgukwIkq053JEkBV2H2asfh86mI06SAAARDEiNbRuMwPuouKSdOyWXzMqAwSSBkwOufoawXHo1y47R5Rufc/wCK2jWDpkncfKNxvMj3/Kshx6FC5MicfSuv0Eawr9TTge7Km+SQVHfFHy/i4u2VYYLoG9fOJqXw9nA/e9M8Vw3nRhvqX75FdBR8zS57NHQb/BurG3PQEH/idvr0+lPcOsh8yZz7xv8AUfrVlz/hwYK/MMMR1nv9341Qcvt+C7kknUIz3rRKOmRyoy1IRw1jQt1SZDHVH0g/pUT+OKIrA/IZ+n/U/fVlp1M3tVVzCz5XUdR/ilsauRn4gANxWB3Wfviq8oN6K/xEi2OqrH0xH60zxfEhUzVe4xcGM4+0bvFGdhtSuX8k8e/dUoWUKSY3GMQehnb2qwtcITfX/mQAfUmP1rqPLORJYTRbEsxlmO7e8dOlbcEbdmTqZaVXc83taKyCIIwR2I3FWXw9wRd2IE6ELfcQRXUfij/Su5ffxOGVLbs0uGYhDO7AQSD6RB997D4c/wBObvDW3VwjMwMsGHYgLJEwN9utU6pzjB6Fb9BWNpvcsOT3FXhkUsSASqrtOmQAIyViDPeaSzqW8QDzKFBUmASxaI/qk7D0Pen35Y9gAgBdJ1fNMEnK9RETUO9xeq5cJCyoULuSMvt9DvXkMmKUZStNP1/M1WnROR9ZIQywGCVXHljOc7mo/E3LiEiRMGAdoGSDpiOgnMTSuCtGCxuQsS0nHqSx7waaC+ceUidRYhvKwUiNM9Iz99Ze5Yl3uKZSQdEjsk+25oVUWOOt6QGtKxHlJClgSvlJB7SKFF4n6k1AXmGi2/hqJAADmdRaCAMjYSD+8MWTb4gKSpAQbR8wMqFmRM9x1BxUO/dcaXtLITLZaZMjyx0AiB/y6yaipqViisfN4hJkaT5ocRgdTgD8q2KHw7On7/YXdsuzxCm4LKlGIhSsklYGpRAzMTn37Gra9ZIuWrlsAroKspwVmGkfXcVV8oQNpa2g1TN1yB8oSFiRlpzgQOvSbPieYOwgppTAOVI1F00SZBgScgR9Kzy2dL377FxriLge6ElRpALLOoTpiCIOfNOf6ajtwHEuQbVtAPEKxrCgpBEnSD6HGQRSU5otviiQskwgYIxVlBCSpEgwxae0TVzy/jEtJqa26FnYsC2RkgGJIAIgxjfvUlcK2+f1AtyEnxBasBlvBbRtyi6YueadIgEAncdIE5qis88F6466VAKzKgF2bECQRic+1WPLOWcPxVn+Ja2ctOl8jSCVkAGIIE/mKqOfcvuLxSXrKQiKWlP6lByR0MFQImc9qdjjh1OD2e/PFrt8ysnKr7Go4y4Y0KpbV5deRneUkRiMknMVUcelu5d03pQ6EBYIp1STKeZZVQRmGOXqu4X4hvXQVlrGkswMfzMgkBtcg+aJWM6Yp7lni3xb86xOZUyzxodTkRp80ggZIxih4Msf+Xv3RNSZPdAyoCU8MhsqPkGPKI9GXP8Airi7xakBFIAkG4qtlFgnIAkEtGMEzVTzHgVSytq0TqRSE1ap1DCgAGGnST19KncFxRIXxFOlUPiOZJbRO2nPmPmA3wB1pUkmrRZEr+EN1C4Ukw1sBjA0jecZE/mRUfiOJW0AglzK7jJIXdYzEjf3pscVwv8AMM6FLMdUOoBUxpg9feOgjamL6OYuDLWwSgAUmSPlPWCD67GOlDT2fBBnnHFXCYQIwuFlVSseYRnUF3zt+OMO8ntXEaLhKmTHlhiNpO87DqTn6VS8y5oWu2VtmYmBhJMdQT5Y0kHrkwc1prHN/OoLgsUULrlVDsCxkjPYTHpTnjlGCVc/MF2w0u3i9wuAqn/bAggxhiTMzt9/0Gc5qzMSGxWllgBKgMqnMkzn19t6zfGmXNdXon/aNGDaRH4M+X1qXy+x4nEWU73En2DAn8Aai2Eia2/wjyEoRxF3ywDoU9ARBc9sHA9a6WJOTSDnmoJs0nH2NVtx13H0zH6VQ2kDCasec80VbbBTJOMTgVT8t4qRB3Fa8seGc6DHriRtVXxlrE1dtmoXFJgis84j4sxnEJDGqa85d/RfzrQc1Tf0/wCqgfDXKbl+Sq+XUZY7DPfqfShCNjnKkar4K+HBcYX7g8q/7c9W7+w/P2roVmyqDG53PU1UcssaAiJgAAfQb1cGtyjpVHPlPW7EXr2kTv0A7mq66Wbc/TpT165qM9Nh7f5pM0uUrGRjRXXrP7/v3rH89sLYLOANLQCoAgGTBGO5A/6rb8Qay3xIwKEMAR2rF1WNZIaWNityitF7jLBLBgx1GJIIA0leokmTUhE0WFS7lg+lRbywAAI2g7Z6mCajcFYe1cwxCqNVsIQUuHBExB9MiPrVjx1h/FDBf/k+UlhIChRkg9QRI9Y7V5vIknXb37ZZMzlxUUkarwyTC/KJMwPaaFa67wYJluG8VjBLh9IYkbwBQq39RD1+hTw2U9tltIZYazIKMSCCQQVxvA71C4qzaCGMgxLJ9hmUjygmSNSsYOCfaovEcRdZg91VFtiCbbaiIOlWLH7OVLAddVT+EVdWAFJIKjy6XgkHCgkBQpGYBmcnNW0uO/v2i17FzyGwLNoTdLxJ8wKfMq+VtRiBHT2jem/47xiqjQoBZdRJCxMKQQZIBgbZNJu838dQGt22tltLBSDB1KpU5mftbCB33qPwnAlA7+YIiyjZ88LgbZ3mYnFJiknKU+SN8UX6cJ4GksQ8FFErJJ/q9ATqP1pXMbS31ICychg2lpG8QekxvWZ+F2e7xDLxF4SGY+GxLEiNAAnZRv7npWpvcRpLBThiV19BiYBM4GaRmhKEt362Xi00ZPmPE3Ev2/PdFuCNCgxMT5goIMRPerbheYpeRTafUsSGiJzHUZ2NTeGu+ArhFDZLATgsRtOwkzn1rDcNyXi73i628BbrG4FKlwDPiHSR8ijvvLdwRToQjmju1HTt+f6clbcX52TOJ5onDXyVU3bl8jVpYAkloBeVIEZAGOnuLzk964tu4gtafC06FxI3dlBUR2gyZOTWXu/DdizaH8SU0+QI6M4j5muKQTB1GfvgGc1Zcq+Kf4i5pQ+Giuphd3QHTLKQNOpiJxsI71py44yh/b3rl/lx+6KRbvct+Ke5fQhAtp2gqtyQXGkkgmY69BuDO8COL3FLaRgUkXmRyFBhQ8AifXrvABp+3bPhBTdK3rY/lkIwQMuo5MGOx1dsVleZG6FusOJ8Vg9gFFBKjzG2QWJnO8rMwNoxTDjU/h297e7DJ0bLi71kWLhu2wRqgDV8xY4YRlVHY9tzg1C5NaYWwwdZEKzQoJyIAMbLqiZPymkcz4y1xASylwFlEXEQkBCo1BQSBJEE/QA1U8n5/cUi1aDM8rGoLGktBAnY6Y9s0IYZyg4pev6BcknZM53yebBWyQG4dQV3QkqDLKTg5GPUHNV/w3e0It2+hUwFWMkaSVUuD8qwvXGRnNXXC37t0i2XYIWguqhfBK6tKQSQ3y7xnVOasX4I2s2FbUEgI2QzHCSUMKNjiAKusjjHw5b37+rK6bdomciuG5be85kMzBBGyKY9ySQfwiqDjrQ8Q6ZitseFVUCgBQOiiBnJge5NZTmNoKxj612vCUIRilQ7DLck/CfLBevywlUGojuegP1/Ktfz3iIUINzk+3T9+lVPw6y8Okt8zCY985/D8aRf4guxJOetdHp46YGbPLVMY4i2WFZCzzMrxdzPlLafQacfnNba3bO8GKwbcsdirBSfFLsoxO5JJ7DP4GqdTkjpqw9PHds6Fwb6lBor6VC+HbF23bAuiP6e8etXN9RFUjvEs1TMrzXhQQfWrP4asFEySE+yvT1NReZtvU7l3EarSe0H6Y/Sr9PWpgzN6DU8GsLPfP8Ab9+tI4i5jT1bJ9F7fWjdvIo7wKZZpJI7x9Bj7tz9afkdIRBWwGksaBNNu1JHETi3rG/ElyFbJM5z+lanj7lYX4p4nEVmyu9hsEM8j5in8QJdlKWQQQqnSYzAg6jkEe3rFaZeapw9sXFLXUMeLd8xaSIDMij5tpA2BGBXJ793S+pCSdJ1DsAB3wZ9eomrSzzJUtAIWCBdTQysWuBgGaDkANBnEiuRn6LVJNdxayVZtz8UWDnQu53S4D9YG9Cufkm75ytiW/quXFPbIBgUKr/Q4/N/QHivyLniLmribFq9aFzIHkJOswCFLNGmCB9O8VoOZcP4bMWdXZzBtMSTbJCgBCMEQ2ZiZFYVE1JZZgzaivikMT4cs2gQflJEmSegxWscXPB/l22CAafMA91gJ1Eu2RI1YxkUM+OtKTrs/d+/yJF82HxfFXAQLI8DVJu+WAR0MQTOCC2IFO8v5wEJs34BLW2S4zeWHUi2hJO4IPlGKTzvhrjW9I8RXKQdYAALSRDdsBcf1e1Z7gOY3DdLXLl4eGgXyIrXWcO6hdiEB0ySSBHWhHEsmLt+/oDVUi7fmdtyvFMV1WSyhEILHTOsMT5p8x8pA2qTd5mr30cu6hwLaodvPB1KAQNQ0nJyQesAVTcJzRb3+8i2LSwFCCC4Ek+JpMbzAwZ1e1W3NuW8Oz8Pw1pVtszT4mr+YoVWfXMyQSIyepj0VLHGMlGVr6pLn6DIttbDvODJt3EuOALpQuzodZNkkOw+UfLHbJ9hX/EPOjatspN1nayLqXEDC1ckhRBBhhkErBEH61HW+nCFuH8RrgtKtzKYGiVZlMeaRcIiSBGOtWLc4tXeHtobSsviW7K2iqwxclVKCMEKD0HynpmrLE46ZadSX6flz/omq7V0yj5tzBL3C2XYmdcZMgj7U9B226/djrd46kGUOrBRsiSNJBHY7Eem1dKu8RZu8PauvbQ2YJ03ZAIUMqkgZj5jjGdjuOd3OFPjs1tAEfzLpMqoY/ZLDywCDkSK6XQzi1KFNVfP58Cc0WnbZ0vlPPyE029Ny3ZtA6izKxlYdTqGTqUx6H60q6UUqWs2jquFw67l9TKrExO5KqcbdJrJck4Mw1xF127R83iLgDy/+2CDiJANaxbFjmHiBVKJCgkKJOn5cBYUgGADO81g6jDDHJtcd3/P3Lwm5clTb4a29viLiRaAvkkG6X1vat5AfT5oLuZkzA6g1G5xwN23pdbo1FfKVbzdGT0mCwnsBWsufDtpW0FGCEhimkaBAUG5tgnJJ7gVAu8Np4eLlq1ZuaQQfmuKqAjxCME7sY2AYAZmr4s61Jrf38+wJRdMs+S8zW5w1u5c029TAwdWCWYTqODOM7SDV5y6xruByIFvUFyYZjgkgY2Hrv6VnvgjlIusLLHyWVVroUhhdckMisYkBYMr1k963DNkmtPS9Clk8btbpF1O1Q3xTwKy99dVz0n8BmrjmfEQDWb4zixbgk5Mx6mt+SVuhuKJdtclo7VLTgmABiQagcstlo7n86vTYbA0+pyexEelU67qMnT4ouHIhRUpOyB/EFWBDBioIiQRMYBPSoHj6rjEKo1HTABgECYLEADJ1R169Ks+IWLbQoMjc4BOrYGP3FQrlpdlwTOrYAkwC23lHWBMVyMmfE/jjSvlVTbfpb99xkYy4LPg9REMPlkT7R7fkKXxKmKa5XwwQsN9syTMidz+81L4gV2OlT8FWVlyZ7irNFyV8MOzH8YP96m8TbnFROXcKyNcLeUErAPXeY/CrwyRx5FbDPeBpVvzo9F/ED+9LQQAKqeG4lQ7ZkIVUf8A2zP3EVaFqb48Mr+F+2UjBpAY0xeelO1Q+JuUW6LUV/MbsCuefEN+WrYc2v4NYDmdwF8mB1PYdT91ZW7kPqog5Zy67xALW1BQHLkwFCgTO4yQYHXPuLqx8NqySloi2NUswGpipGlV1ZKkggjpp7mp/K7C2VDMR/C3lQsWu/zCWWV1DEDU0nSYHsJqPx3NwUa3ZEK7sBba6FtkKoU6bi/PqPSYrlzzTnL4Nl759TKopcnOLksSYIz37YoVornE+EdAW0I3HYkSdvUmirrKfkjJ8RZ8t43irt3w5W4FMmCIADSNQQdDoMgREda3HKLIIlrgHh4YKWGkkQCSxgiZhjXPOH4scPeZ3Vgz7CCoIJA1lTEgwcTkxit/zG4nEcOtsBh4hhA8qw04V2Xcg7gYxFcDrE9tqi+6+pux/Uo+M5nqPg3nLPq0GGJTWsHUOjxncdKics5DZa+BeeGZi38wLDElzIjf/cbeIp/gORHh79t2ZWvEsEtjZZlXuEZJ8vpux7Grzh/h6zbu+dmLmQFYgp5lEuoIldsCd6q8sMdqD2aCouSVmc+MbVu1lWuXGY6V0IFS2YGkFo0xgkDfr1rB8n5hfXiV838y66AsyFiGGpVEdDkxXYH4MK3h2Z0jJ1gkyDIiMGT16VU8ZyNbV/8AjbTnXGi5bYeTSYykQREDuMnam9L1cI45Qkr22v6LjYjxu7RA5vw5RheYkB1f+WYeSmRthcK2243EzUK7wly6qXOHNpZOpm1eaxiZmCWEEyYxO1L4/nK37iLpXSS5D+eQCtxIA0wc4melXfwrwVwWfEupb8K6xuBROpg0aWYQCViIEbACKu3PFhTkt/J+Xl7/AF2KrTKboTyr4UuXFUcbeVkAVkKwMBYGSBAMkmdoHerO5yqzxK6VAlAyqSn2XES0RgwTA7+lWHLOFa9c13dUBIAOoIc76TAxH/7VM4q2yW8EwBHcn6dawT6ibknfy2SG6F3Mpw3wqLKsl2+zq6xqRio3AMqZyJ327jvofh7gLfC2yoYsSS7k76hpQRA66R+NVjXmKggeUkn5ifMDjB3GAYqOnNhoVmHmPmC5BLAAam9JLR7U+c8mVU9xcUol9y/h4vOz3GDfYDsWOliSI1GQJBx/xqn5wLnEXrykowQg2ypKlFHlacH5iTA2OD0qRybj2u3XNy2TDQWB1YZVKgD5cEdyc+tV16wz8ywtxEUEZJGsaZYkbFZKjGDPpVcEJeK13oZWpbGq+DC6WybsKzBYAJgACBgnymDsOgFXV61qEp939qq+kVF4jmrIdNzyptrWYPeY+U/ua9NilGMFES4tPYa5pw7yMEA+hql43giwVmBADrpkRJkmfbpWit851ZV4X/yH96qW448TxIRQSts5J+00Db0Ex9aMFBytOy2uVVRqeQ8MFtyd/wBBSuP5YzSyEklpyYAHb76fuWzbtQNxBP3yac4XjAywRHpP3DA9RVep8HLLwcvlYqOpfEil5neA0p4vytOnA1GDOI2z+G9Qb/EGAYznMjGZ2NWvN+GVnRiF1LqAkDZoyPXAzUYrbUGZOYj2IP0GIrznU4k8jSfG2+1K+N/dWaoPYkcquEoCfb6A1Iu0lD6RGIpNw16PAtOKKu9hT3ZFvcQq7yJMAjue9Njlty7MvpIkAgbjB2O3al3Qf6Z9ZH61KbiQtnxmJVVEkdxt7V5/rJtZ24X6jFG0V/JeAVmZlMDVt0kYn33q3YgNE+/T61mrXNF4titgG0VjUZjUCcRFXnC3igfWdSggLjOwx65MUMWDqE/Fit0Fir33juM1WcXdpRQoDDQT22iSYj61B4p8V18eTLWnIt/MijuUXOL0A1g+Z3CdWkgHYEmN/wDE1q+fX4BrIm8s6bmEdbktEkQpA0yd5J/Cmw8ydQ6gbjguDTh14c8Zc8W44Kor+F4VsWogBre5BgRmSxHrVceZAcM6WbVs2i1t7VyXTUbh8TKsp28qmCMLsKzyctRoXhS2gqRqu+Zl6agFHkVdT7blcnNavm1hjw96xbbxAFZlTUQyMEUBk92J8uBmIzXOnBQkm3u3fklv5dvn9TMne3/pznmnFrauul62PEUw0GQT3BBgg7/WhTI5Ld//ABXRGCBb2IwR9DIoV2k8dbv6mekbH4wvqnFW7fmNkhC/9bFS8KDqkKXCdRsD0rdc/wCNs8OqC8rMU0iFggrqVZJJEkTt6UKFcCWKORYYvh3+xq1NamjG3/jF3upcs2bS6LupWIY+UlkVCs7kuMzAKzU/iL91L9w3YPhKzMVJlVlIKyehLiPTHqKFMz4ccJKMV7tfySE29/fBpeAstb1SyvqkEy4bUTBmRHUfdS+L4gMDMeFsQZBaWIxAO5EbihQrBSlFNl7eoy/xZet/xNrw1Fthba01tVhVCKGQA7YljgdaueTNZtcPaVdWhB164k7e9FQp2eH/AB8ab9QY3/ckari+YvKhFgkZ2wIJnJ+mO9V/L9d0u6tJTGZ3Yf2oUK5bXcenyRbNhbj3EuamKnfUR6RWR4vmKWCQE84W4hOPKPEfVpMblSoJoUK6XQLXNxl6P7iM2ytF/wAi4hh43ialh1JTVMagAuY7AY7Rkma1tpxGpoPTbzD6n2o6FKcU+pUezr7JjIf4jFy4Om1QONvYoqFd1tqIUtyqBgE1cfBHCSQ/eX+8yP0+6hQpnRSbm7B1O0TYcapIgKGnoTioFi05/mTG+Bidwdwf0oUK0TwxlnjJ+TfyqvuzKpNRIh4cHiUQyVNtywn7QdYn7ztUPjTDEBdOdpmPr+NChXK/E8cY404pL4q4XkOwybe5N4VSBBEGlXDQoV0lHRj0rsiJ3uMKhumCdKxOOwpjndtfA8JCTODPQEH6UdCvM9UliaUfT+RyZjOVhuHulwQwtkax3QnP1Bg1ukGogDIX8XOf1n6jtQoV14ZpLC5d6srLeQzxSkGDVbetawwUww6HY+xo6FK6jPNYFlT32LROd/EF4zFD4z5ZZ4a1ZB81w2VgZAmTqYxvv17UKFaLbyY1fNlOoYj4J45QxJgAWlQOwYgOWEmF8wHm+s+md1xPg8O9kKoa4RJHmBKkxIOAQG+yd56UKFY/xDGvG5e9/RCML+F+hleef6g2rd+4i8MLgUwHLQWwMx0oUKFdGH4d0+lXH6sDzSP/2Q=="/>
          <p:cNvSpPr>
            <a:spLocks noChangeAspect="1" noChangeArrowheads="1"/>
          </p:cNvSpPr>
          <p:nvPr/>
        </p:nvSpPr>
        <p:spPr bwMode="auto">
          <a:xfrm>
            <a:off x="76914" y="2853333"/>
            <a:ext cx="194310" cy="19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8293" tIns="29146" rIns="58293" bIns="29146" numCol="1" anchor="t" anchorCtr="0" compatLnSpc="1">
            <a:prstTxWarp prst="textNoShape">
              <a:avLst/>
            </a:prstTxWarp>
          </a:bodyPr>
          <a:lstStyle/>
          <a:p>
            <a:pPr defTabSz="582930"/>
            <a:endParaRPr lang="en-US" sz="1148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AutoShape 6" descr="data:image/jpeg;base64,/9j/4AAQSkZJRgABAQAAAQABAAD/2wCEAAkGBxQSEhQUEhQWFBUWGBkYFxcYFhUYFxcYFxcXGBgXFxwYHCggGBwmHRcWITEhJSkrLi4uGB8zODMsNygtLiwBCgoKDg0OGxAQGiwkICQ3NywvLCw0LCwsLCwsLCwsLCwsLCwsLCwsNCwsLCwsLCwsLCwsLCwsLCwsLCwsLCwsLP/AABEIALcBEwMBIgACEQEDEQH/xAAcAAAABwEBAAAAAAAAAAAAAAAAAQIDBAUGBwj/xAA9EAACAQMCBAQDBgUEAgIDAQABAhEAAyESMQQFQVETImFxBjKBQpGhscHwFCNS0eEHM2LxcpIkglOishX/xAAbAQACAwEBAQAAAAAAAAAAAAABAwACBAUGB//EADERAAICAQMCBAQFBAMAAAAAAAABAhEDEiExBEETUWHwIpGhsQVxgcHRFCMy8SRS4f/aAAwDAQACEQMRAD8A2uqjmmYoxWyjnah2aOmxRzQoNjlCkTQmoGxyhSNVCalEsXRTRTRzUIAGjpNCoQVR0ijBqUGw4oUJoVCBzQmimhQIHNCaTRE1CWLmimkzQmoSxU0KTNFqqEsXqoaqTNCpQbFaqE0ihUoli5oTSZoTQoli5oTSJoTUoNiiaSTRTRE1CWHNCkTQqUCxUUIoUIolQ4oRRRR1CAihFChUIDTQ00cUdSyUJ00NNOCiipZKE0KOiokDoUU0U1CWHNCaKiogsVNCKTQ1VCWORRaaIPStVVLKgopq9eCAsxAUbkmBTfHcclpdTmPzNcf+K/im9dYrMLMx19PTAjH6maDklyWjBy4Nrzf45VZWwgb/AJuYX6Dc1iOa/GXE3DC3XJ/4FrSj0EGT71nhqubkn9P7Vb8Pw4tAi6ykEAgMJOew3H0qjy+Q+OFdydzD4o4i34YscbcdtP8AM8g0KZ2UXFLNHdsn02pzh/j3jBveV/8AytIP/wCYrPl7TOCQVGxjIjup/Q0fGLayLZ1AfayJ+hEj6ijrbJ4cVybrln+pLSBxFoEdWtSD/wCjEz/7VvOB5gl1Q9t1dTGQZ3AMHscjBrzq5KnFXvwfzu7YvqUBZWIFxRsy9z6jcGipXyUnipWju2qiJqJY4kNt+NPTV6M2oXrotdIihFGgWxzVRE0ihNCg2KmhSJoUaJY/R0maOaoWDo6KaOagQ6FCjqWGgTRzRUKhBU0U0VCoQOhpoUJqEBpoilKmhNS2SkI00Ipc0VSwaREUIpcURqat6BpERTXE3dClj0FPzULmwm2fTP3ZokowHPeMa/da2D5okj0+yJ6DqfQisbd5a+sz3NdA+B+D8U3r5GblxlSfsqDv9MD6CrT4r5CQPEsqNoIA7Dp61gllepnWhhWhLuYDknKA9zTbZfF0tAb5WK9D2MTVNzm1eRyl9WVh3/Q9RUi8blq6LiEq6HUCMZB3H6ium8v4ixzXhgLqjVEHabbdvbqPSi5tbkUFwzjOsCmhxBVgymCDIOOncHB+taz4m+Cmskm2ZXoN89R/asZdtlSQRTIzUuBU4OPIZumpfKyWfRLAPg6QScZ2BE7Gq+ad4d4YQYPQjBHtVrKUdb/0/wCfm8rWn/3LXfdkyM/8htPWt0tcJ+EuPNrjEYHdip+pgT9YHsTXc+FualBFPhK0Y8sNMth6KFChRKApJo4oiKJBFClRRUbBQ6cCScelAGjusNUBdiesCY9d8EdqGjHqdh1Mb1x+m6/HKUpSlS8n/s15MLSSSBSlG9BU26Ui5d8vlOCSJ9cj84+6r9X1+OMHGDTb7fyDFhldvYWdz6UJogPb/PWjSOpOZ6CBFMh1WOGFSlL07v8Al8AeOTm0kHNGTt60pbc/vaKSzCRBmO0fv/qhk63Fsoytvy/OvuGOGXdCgPx2oqRdvw6gTp6DAzE5kZ60sDE9ImqYOuU5yUtq+y/0y08NJUChQIpRUDf1/CtU+pxwq3zshaxyYmnAgiT92J36Tv1ojGMgT3NEXxjJG07ATkxv1rB1XXp4m8T3T386/Ubjw1L4hNChblhOP8fv0oyvqPac1r6frMeSEW5K32tC54pRb2HLImcx+80ygxE5AE+5HpS9hH+Nppq2IAXqFGe/7xWWU0uqUlNb7VtxXnzyNUf7dUKpniwNDztpP5GpBMD6xTfE8OXtuoMFlIBjYkEA1tl1MY3q7OhUcTdUV3wTyk8Pwyo/zSxJ/wDJmOPofxNaNlWIOxrEcZw/HoutLwFpehG4G5zn61pBbuvw6H5WKg+xj8qy6jqaH5lB8U/Cq3BrtABxn0b0bsfWsBw1u/wVw37atp2uoMkDrjr3+7oc7ThON44XWR7ihQfljMdxHSp3M+UNdQMjhLg2Mfhnp6bZO29BS8i7i+5C/j0votxYIdcH7L9I9GGQRuMyK5T8U29N04ir+7xNzg7zAIBr/wBywf8AauH+u0dg3p/ilczSxx1otZaLijKPhx6HqffNWh8LvsVnUo13OemlW9x7ihdSDFHZGR7itRiHrN0q4YbhpHuDIr0HyPiBcs23GzqrD/7KCf1rzwmTXbf9N+J18Ig6qSv0OR+f4VeDpicytWayhS7VuTH+KJeIUswgqAFgjzap1b9tqy9R+IY8M9FNur28isMDkrEURpbPP7/L0olG5PSnY+pUsPitUissdS0oRRU7cQAnIoUV1eJq9RHhl5EK2AWkyM9IzjzT/ealPdUAnbGOmDjfp7+tRLJWJIJWSFOADuDEz7b9KdCqbZ+YwojBExOCTIPrXz9vsdckKApXGYGPwz1PWoFzidUBfMNRBEERk53zt9YqXeDadQC6c7npEAf3qiQzckbFyPWSJ2Jx8wq2KN7kZoNcGACY3MdW64x/1TriZP64zEYjeooK4ByGIGxEsM4/7pxmaYiBB0n+qMyTG57e9V1zrklIfSZLHaRvG3ttvQ4cCYGRt6zOYz60wluAWLDJIEGMZiD+O1Fb1QT9oxB8xEDfIjtVXJ82Gg+Kuguvr17Y6ipIAgD9x9/51WI41jrgrGMDzdfpUsXJAkQMmcTnt360yUpLYCRJ0mJwcxH6D7qDkSIGYHUSd8Zpt7gChznSDImJ9fYYz702twAjBJ7TsIG376mj42Sqt83+oNKHg07mBuIkEmNp6CmzclD5p3xOTjGe9Ni4Op6iOszMT7CnbrgYERiB36SY67ZqmuSDQFaAIO8Dv77e9LuqV1QwBbBERt+X+TRJfUsJXfbqIHtgZ60Lnze2JxInrnepZArkqjEzse8/v+9HZtkbbx9cACc0IV0lifuOwIkg9adtaQQxLamwu+ASN5GNs0yeZzdkUaCFqYwe/aQP0pNxA6kdGwM+4ORnr3qo+IOaLaBW2xLnc9tyfaaa+EeMdxqc+RRpXsSSWP5j767Mcc3oeSTtVt2ryGLp9MNZf8PwotWwkyNhvjsJJk08L0jS0iMT3pmxfW74iDdSPxAP51Lca0EjzDcV2FuthUnT3I/F8lt3VAdVbrDKHWe8N+YqL/8A5CphLVtQP6VAH4RH41YrxIUenQ/p703f4sRUqIVJlHzrklq8hW6oPr61yb4g+FXtMSjagNicOPZhvXWOZcZ2rLcyfVM9qXr0vYbotbnJ7nCOxzk9zUnlnB6HDXLJuqPsz+YrX8HwCyxYeXf6Dfb9KsOH5YqS2nLIZ1DaSNP3CaY8zoXHArswXPBZN0Nw6G0rDKHYMO2Tg9p6V1b/AE44QpwwJxOCCO+QYPoRHua5fxd5L3EEghbakKs/aAaJ+sk+1dn4LloEMLjN5fKIRRjrCKJ39qwfiPUvHjUPMU4KUmy6RCQYwDnUTmN4j26mo62DJbYMg7YIZoBxjeluCQw+XSBjbcTP0FKuEEgSSdMz0bYSR3rz0s2Rz1tuy+lVQvwMYGfSIMbxmjtXPMAATjYgwO5pgEggHzGQGidK9s7T6U+13QGaRge8en/VMl1uWcFjm7SAscU7Q4htQNWmYBOD1z2oVHHGqQCcEgGNW0j2oVn8XJ/2f1LaUV1hXKtJOCRBKzk7gQIyJz3qcbKBJuMQBnwwfruJ7nbvUDlDubpkh/M2SYg6iRIHoKk3+LI1s3mYSqALK42Jx0J6zUkviIuBjgy1xZ1QoAwCfbHWf33qSvDAgFWKr7jJyMmdW8U3YRbYCgjaOgGw/c+tNeOmpVTSWMkDGPOwPTeQaq3bbXAaJvgMoDEqTspBxkZIHUwPeKicFxJdmljuQDEDaQSD9dv7UXMuKAI+UacBI8sgHriCT90TUXhHuXhcb5dUiNQlIAWcTHynp171eMbi2wdywfUxC6NS5GCAJ27T8pO1OXrOmRtJJydgdgxH5TTHBzq3EAKCQfNO/Ue80LxIYkYGwnvmemwj8Kowjdy5k/aAAKhdjhpjPqc1MCtvknJkmQARge9Zt+KHjmNwQwZJBGIwSYMycmr/AIri2WFnxIGSCWUjOGjrjf1Ip2WDVFYuwXclQwABGCRv5TqI7j5ab4VpKSDsRJmCVxIA6Y/Wj0PllGkRA1EkCcgEb4Aj9Kr+JeA3lIjzTryOhED0A2/qqijYbourCrIyGgjeYnJ+oFK4tSwkADScnMxkAjERIB+lRuDAZUKkaV30sMiMLtvkD2FPcXxpLBRABlY6ejCB2kb9RS3aYQihJB36AjsNicTn++KK8puGVOxyenlU/f0+6nXvLbkyRP2RGCIgwdu8UkLLqRsRkxAyNsYOKidkFJaB0swmBtMdfy3NSPGC22Y/ZJPXc56+9FxPCrjU5Dk4AgqQThY94rN/FnMCNNpDt80dSK6PQ4lOWt8L79v5LY4a5UZvmXEF3Y7k/smt9wHKxbsKoJJ0g9h5smO+e/auf2UJknAwCe87kV0J+bIGUoQR8p7Z2/Gu1CEG7mjV1FtJIj8t41LFxbTHzEmTjJY4/ICrm/d0vM+VsH3O1Zj4p4PT/wDJRFuOAJBUMQoyGWdiD2/Sru1pvWkbOwPb1zWmLa+EyZFFpT8+RHEcNlk1HPmXPUbj7vypq3w7FQSZpPMLrNbW4u6Nn3GD94/OlcOzeVRkXDKntIk/dvQdWCLZU8xtnMAmN4k474qi4lMGth8Q8f4Ci1a+ZvmPX6+9ZbilnHU70uSpjr2IFh41QCSoBUBdRkmJjrEg1nfiv4guKDZGWKw1yCCQZBwQIPTHr70/8ZXQEFsfM35bVjuNQgwcwAM/lWrEk400IzZGtkRkaNq7D/pZxjXOGVA8tbYjTOyk4XuBEmdq44V7Vd/CvNn4e+GRmUN5X0ndTv8AXqKR+IdN4+FxXPJnhKmdzvW9UtqIVmBJjp0UZxtHtSbWg3gRrJ0NBxGNHbbJpdq+ulRbkrAzPlDGfu7470zbYaipH2DJE5LZ3x1Bz/xryO/c0E08VAChjq9FM9WzO3vSFYPqU6lYASNs79tqR4WlAAZjsZ1CCc+k9KTbYrDKf9zDLpBXAOfTYjaKU+SxJ4RFKCUWfePwFCoLgudSsYO2krGMYzRUdgV6kCy4UMWBVceaRJMeaQJLb/Qmpd7zKGtA4MKAwgxqwcAbsJ6+WmrF0AWoK3PL5Qf6z1k4OA0n12NRrXCeJbJFwW0OsAs+nAMBhp3kz5uxWn1btgbrYn2b5A8wE7YJGZyvm+uYp7h+EBuliCChAx29YEZB/Ood8IFQSdKqMeaGMDC9c5++neHIVlulYMNptjBKz5YgfN7dwKXVbosx/ieAtlSbgzIM6mXTHQQd80rlvAnw7ZA06gZ82SxycR8skjPpR8wJNtvEtlHmANUlicTjYZPeo6cY1gHOpm3yDsTEAHoukbdPoLwi5Rpso3Tsjcwt3FJ0uWLg6YBwwRsDoDM/+0+lVllybmnXJZMKFdlDKWDhgds7kx+NX12+hQs4LDJAWRJOcd/TNVvDOq3bvgqFcmdJZoIUuSwIJwdSknMTTYOotFXyJ4jlzWrgvBQUkeVJBmAAwDTIHp+lPJc1XtY1WrQOhQoksY1MSqjboBHrUni2uNqIZ1t+GV05bPyk+Uwcn9xUJOPt2SqCQyy7DGqCIEgkmTJMHYEdZoanJcW+CVRchJeUA8+CZz5em0RJjM1VXeCcXNUqwRYkkQxO4yYEdxU3griKAdZRhbyRK5LEkHy5M5MHce1CzwRuEkqDIHlyMjaSOm1Ji9LLtWKtcaGTGhvOysqSJgEDw+p7/fSLzmNVu3q8imCdJ647g7Z/OkIFUDxFnwgT5ZxokEjVsNh9/Tdk27pVWQrlExpgxOcD0P5VbQm9gWKunVDLlvKC0kjME6Zx196ncsvyyidQBJWMCdLd99gY23qmPANaJlgukwIkq053JEkBV2H2asfh86mI06SAAARDEiNbRuMwPuouKSdOyWXzMqAwSSBkwOufoawXHo1y47R5Rufc/wCK2jWDpkncfKNxvMj3/Kshx6FC5MicfSuv0Eawr9TTge7Km+SQVHfFHy/i4u2VYYLoG9fOJqXw9nA/e9M8Vw3nRhvqX75FdBR8zS57NHQb/BurG3PQEH/idvr0+lPcOsh8yZz7xv8AUfrVlz/hwYK/MMMR1nv9341Qcvt+C7kknUIz3rRKOmRyoy1IRw1jQt1SZDHVH0g/pUT+OKIrA/IZ+n/U/fVlp1M3tVVzCz5XUdR/ilsauRn4gANxWB3Wfviq8oN6K/xEi2OqrH0xH60zxfEhUzVe4xcGM4+0bvFGdhtSuX8k8e/dUoWUKSY3GMQehnb2qwtcITfX/mQAfUmP1rqPLORJYTRbEsxlmO7e8dOlbcEbdmTqZaVXc83taKyCIIwR2I3FWXw9wRd2IE6ELfcQRXUfij/Su5ffxOGVLbs0uGYhDO7AQSD6RB997D4c/wBObvDW3VwjMwMsGHYgLJEwN9utU6pzjB6Fb9BWNpvcsOT3FXhkUsSASqrtOmQAIyViDPeaSzqW8QDzKFBUmASxaI/qk7D0Pen35Y9gAgBdJ1fNMEnK9RETUO9xeq5cJCyoULuSMvt9DvXkMmKUZStNP1/M1WnROR9ZIQywGCVXHljOc7mo/E3LiEiRMGAdoGSDpiOgnMTSuCtGCxuQsS0nHqSx7waaC+ceUidRYhvKwUiNM9Iz99Ze5Yl3uKZSQdEjsk+25oVUWOOt6QGtKxHlJClgSvlJB7SKFF4n6k1AXmGi2/hqJAADmdRaCAMjYSD+8MWTb4gKSpAQbR8wMqFmRM9x1BxUO/dcaXtLITLZaZMjyx0AiB/y6yaipqViisfN4hJkaT5ocRgdTgD8q2KHw7On7/YXdsuzxCm4LKlGIhSsklYGpRAzMTn37Gra9ZIuWrlsAroKspwVmGkfXcVV8oQNpa2g1TN1yB8oSFiRlpzgQOvSbPieYOwgppTAOVI1F00SZBgScgR9Kzy2dL377FxriLge6ElRpALLOoTpiCIOfNOf6ajtwHEuQbVtAPEKxrCgpBEnSD6HGQRSU5otviiQskwgYIxVlBCSpEgwxae0TVzy/jEtJqa26FnYsC2RkgGJIAIgxjfvUlcK2+f1AtyEnxBasBlvBbRtyi6YueadIgEAncdIE5qis88F6466VAKzKgF2bECQRic+1WPLOWcPxVn+Ja2ctOl8jSCVkAGIIE/mKqOfcvuLxSXrKQiKWlP6lByR0MFQImc9qdjjh1OD2e/PFrt8ysnKr7Go4y4Y0KpbV5deRneUkRiMknMVUcelu5d03pQ6EBYIp1STKeZZVQRmGOXqu4X4hvXQVlrGkswMfzMgkBtcg+aJWM6Yp7lni3xb86xOZUyzxodTkRp80ggZIxih4Msf+Xv3RNSZPdAyoCU8MhsqPkGPKI9GXP8Airi7xakBFIAkG4qtlFgnIAkEtGMEzVTzHgVSytq0TqRSE1ap1DCgAGGnST19KncFxRIXxFOlUPiOZJbRO2nPmPmA3wB1pUkmrRZEr+EN1C4Ukw1sBjA0jecZE/mRUfiOJW0AglzK7jJIXdYzEjf3pscVwv8AMM6FLMdUOoBUxpg9feOgjamL6OYuDLWwSgAUmSPlPWCD67GOlDT2fBBnnHFXCYQIwuFlVSseYRnUF3zt+OMO8ntXEaLhKmTHlhiNpO87DqTn6VS8y5oWu2VtmYmBhJMdQT5Y0kHrkwc1prHN/OoLgsUULrlVDsCxkjPYTHpTnjlGCVc/MF2w0u3i9wuAqn/bAggxhiTMzt9/0Gc5qzMSGxWllgBKgMqnMkzn19t6zfGmXNdXon/aNGDaRH4M+X1qXy+x4nEWU73En2DAn8Aai2Eia2/wjyEoRxF3ywDoU9ARBc9sHA9a6WJOTSDnmoJs0nH2NVtx13H0zH6VQ2kDCasec80VbbBTJOMTgVT8t4qRB3Fa8seGc6DHriRtVXxlrE1dtmoXFJgis84j4sxnEJDGqa85d/RfzrQc1Tf0/wCqgfDXKbl+Sq+XUZY7DPfqfShCNjnKkar4K+HBcYX7g8q/7c9W7+w/P2roVmyqDG53PU1UcssaAiJgAAfQb1cGtyjpVHPlPW7EXr2kTv0A7mq66Wbc/TpT165qM9Nh7f5pM0uUrGRjRXXrP7/v3rH89sLYLOANLQCoAgGTBGO5A/6rb8Qay3xIwKEMAR2rF1WNZIaWNityitF7jLBLBgx1GJIIA0leokmTUhE0WFS7lg+lRbywAAI2g7Z6mCajcFYe1cwxCqNVsIQUuHBExB9MiPrVjx1h/FDBf/k+UlhIChRkg9QRI9Y7V5vIknXb37ZZMzlxUUkarwyTC/KJMwPaaFa67wYJluG8VjBLh9IYkbwBQq39RD1+hTw2U9tltIZYazIKMSCCQQVxvA71C4qzaCGMgxLJ9hmUjygmSNSsYOCfaovEcRdZg91VFtiCbbaiIOlWLH7OVLAddVT+EVdWAFJIKjy6XgkHCgkBQpGYBmcnNW0uO/v2i17FzyGwLNoTdLxJ8wKfMq+VtRiBHT2jem/47xiqjQoBZdRJCxMKQQZIBgbZNJu838dQGt22tltLBSDB1KpU5mftbCB33qPwnAlA7+YIiyjZ88LgbZ3mYnFJiknKU+SN8UX6cJ4GksQ8FFErJJ/q9ATqP1pXMbS31ICychg2lpG8QekxvWZ+F2e7xDLxF4SGY+GxLEiNAAnZRv7npWpvcRpLBThiV19BiYBM4GaRmhKEt362Xi00ZPmPE3Ev2/PdFuCNCgxMT5goIMRPerbheYpeRTafUsSGiJzHUZ2NTeGu+ArhFDZLATgsRtOwkzn1rDcNyXi73i628BbrG4FKlwDPiHSR8ijvvLdwRToQjmju1HTt+f6clbcX52TOJ5onDXyVU3bl8jVpYAkloBeVIEZAGOnuLzk964tu4gtafC06FxI3dlBUR2gyZOTWXu/DdizaH8SU0+QI6M4j5muKQTB1GfvgGc1Zcq+Kf4i5pQ+Giuphd3QHTLKQNOpiJxsI71py44yh/b3rl/lx+6KRbvct+Ke5fQhAtp2gqtyQXGkkgmY69BuDO8COL3FLaRgUkXmRyFBhQ8AifXrvABp+3bPhBTdK3rY/lkIwQMuo5MGOx1dsVleZG6FusOJ8Vg9gFFBKjzG2QWJnO8rMwNoxTDjU/h297e7DJ0bLi71kWLhu2wRqgDV8xY4YRlVHY9tzg1C5NaYWwwdZEKzQoJyIAMbLqiZPymkcz4y1xASylwFlEXEQkBCo1BQSBJEE/QA1U8n5/cUi1aDM8rGoLGktBAnY6Y9s0IYZyg4pev6BcknZM53yebBWyQG4dQV3QkqDLKTg5GPUHNV/w3e0It2+hUwFWMkaSVUuD8qwvXGRnNXXC37t0i2XYIWguqhfBK6tKQSQ3y7xnVOasX4I2s2FbUEgI2QzHCSUMKNjiAKusjjHw5b37+rK6bdomciuG5be85kMzBBGyKY9ySQfwiqDjrQ8Q6ZitseFVUCgBQOiiBnJge5NZTmNoKxj612vCUIRilQ7DLck/CfLBevywlUGojuegP1/Ktfz3iIUINzk+3T9+lVPw6y8Okt8zCY985/D8aRf4guxJOetdHp46YGbPLVMY4i2WFZCzzMrxdzPlLafQacfnNba3bO8GKwbcsdirBSfFLsoxO5JJ7DP4GqdTkjpqw9PHds6Fwb6lBor6VC+HbF23bAuiP6e8etXN9RFUjvEs1TMrzXhQQfWrP4asFEySE+yvT1NReZtvU7l3EarSe0H6Y/Sr9PWpgzN6DU8GsLPfP8Ab9+tI4i5jT1bJ9F7fWjdvIo7wKZZpJI7x9Bj7tz9afkdIRBWwGksaBNNu1JHETi3rG/ElyFbJM5z+lanj7lYX4p4nEVmyu9hsEM8j5in8QJdlKWQQQqnSYzAg6jkEe3rFaZeapw9sXFLXUMeLd8xaSIDMij5tpA2BGBXJ793S+pCSdJ1DsAB3wZ9eomrSzzJUtAIWCBdTQysWuBgGaDkANBnEiuRn6LVJNdxayVZtz8UWDnQu53S4D9YG9Cufkm75ytiW/quXFPbIBgUKr/Q4/N/QHivyLniLmribFq9aFzIHkJOswCFLNGmCB9O8VoOZcP4bMWdXZzBtMSTbJCgBCMEQ2ZiZFYVE1JZZgzaivikMT4cs2gQflJEmSegxWscXPB/l22CAafMA91gJ1Eu2RI1YxkUM+OtKTrs/d+/yJF82HxfFXAQLI8DVJu+WAR0MQTOCC2IFO8v5wEJs34BLW2S4zeWHUi2hJO4IPlGKTzvhrjW9I8RXKQdYAALSRDdsBcf1e1Z7gOY3DdLXLl4eGgXyIrXWcO6hdiEB0ySSBHWhHEsmLt+/oDVUi7fmdtyvFMV1WSyhEILHTOsMT5p8x8pA2qTd5mr30cu6hwLaodvPB1KAQNQ0nJyQesAVTcJzRb3+8i2LSwFCCC4Ek+JpMbzAwZ1e1W3NuW8Oz8Pw1pVtszT4mr+YoVWfXMyQSIyepj0VLHGMlGVr6pLn6DIttbDvODJt3EuOALpQuzodZNkkOw+UfLHbJ9hX/EPOjatspN1nayLqXEDC1ckhRBBhhkErBEH61HW+nCFuH8RrgtKtzKYGiVZlMeaRcIiSBGOtWLc4tXeHtobSsviW7K2iqwxclVKCMEKD0HynpmrLE46ZadSX6flz/omq7V0yj5tzBL3C2XYmdcZMgj7U9B226/djrd46kGUOrBRsiSNJBHY7Eem1dKu8RZu8PauvbQ2YJ03ZAIUMqkgZj5jjGdjuOd3OFPjs1tAEfzLpMqoY/ZLDywCDkSK6XQzi1KFNVfP58Cc0WnbZ0vlPPyE029Ny3ZtA6izKxlYdTqGTqUx6H60q6UUqWs2jquFw67l9TKrExO5KqcbdJrJck4Mw1xF127R83iLgDy/+2CDiJANaxbFjmHiBVKJCgkKJOn5cBYUgGADO81g6jDDHJtcd3/P3Lwm5clTb4a29viLiRaAvkkG6X1vat5AfT5oLuZkzA6g1G5xwN23pdbo1FfKVbzdGT0mCwnsBWsufDtpW0FGCEhimkaBAUG5tgnJJ7gVAu8Np4eLlq1ZuaQQfmuKqAjxCME7sY2AYAZmr4s61Jrf38+wJRdMs+S8zW5w1u5c029TAwdWCWYTqODOM7SDV5y6xruByIFvUFyYZjgkgY2Hrv6VnvgjlIusLLHyWVVroUhhdckMisYkBYMr1k963DNkmtPS9Clk8btbpF1O1Q3xTwKy99dVz0n8BmrjmfEQDWb4zixbgk5Mx6mt+SVuhuKJdtclo7VLTgmABiQagcstlo7n86vTYbA0+pyexEelU67qMnT4ouHIhRUpOyB/EFWBDBioIiQRMYBPSoHj6rjEKo1HTABgECYLEADJ1R169Ks+IWLbQoMjc4BOrYGP3FQrlpdlwTOrYAkwC23lHWBMVyMmfE/jjSvlVTbfpb99xkYy4LPg9REMPlkT7R7fkKXxKmKa5XwwQsN9syTMidz+81L4gV2OlT8FWVlyZ7irNFyV8MOzH8YP96m8TbnFROXcKyNcLeUErAPXeY/CrwyRx5FbDPeBpVvzo9F/ED+9LQQAKqeG4lQ7ZkIVUf8A2zP3EVaFqb48Mr+F+2UjBpAY0xeelO1Q+JuUW6LUV/MbsCuefEN+WrYc2v4NYDmdwF8mB1PYdT91ZW7kPqog5Zy67xALW1BQHLkwFCgTO4yQYHXPuLqx8NqySloi2NUswGpipGlV1ZKkggjpp7mp/K7C2VDMR/C3lQsWu/zCWWV1DEDU0nSYHsJqPx3NwUa3ZEK7sBba6FtkKoU6bi/PqPSYrlzzTnL4Nl759TKopcnOLksSYIz37YoVornE+EdAW0I3HYkSdvUmirrKfkjJ8RZ8t43irt3w5W4FMmCIADSNQQdDoMgREda3HKLIIlrgHh4YKWGkkQCSxgiZhjXPOH4scPeZ3Vgz7CCoIJA1lTEgwcTkxit/zG4nEcOtsBh4hhA8qw04V2Xcg7gYxFcDrE9tqi+6+pux/Uo+M5nqPg3nLPq0GGJTWsHUOjxncdKics5DZa+BeeGZi38wLDElzIjf/cbeIp/gORHh79t2ZWvEsEtjZZlXuEZJ8vpux7Grzh/h6zbu+dmLmQFYgp5lEuoIldsCd6q8sMdqD2aCouSVmc+MbVu1lWuXGY6V0IFS2YGkFo0xgkDfr1rB8n5hfXiV838y66AsyFiGGpVEdDkxXYH4MK3h2Z0jJ1gkyDIiMGT16VU8ZyNbV/8AjbTnXGi5bYeTSYykQREDuMnam9L1cI45Qkr22v6LjYjxu7RA5vw5RheYkB1f+WYeSmRthcK2243EzUK7wly6qXOHNpZOpm1eaxiZmCWEEyYxO1L4/nK37iLpXSS5D+eQCtxIA0wc4melXfwrwVwWfEupb8K6xuBROpg0aWYQCViIEbACKu3PFhTkt/J+Xl7/AF2KrTKboTyr4UuXFUcbeVkAVkKwMBYGSBAMkmdoHerO5yqzxK6VAlAyqSn2XES0RgwTA7+lWHLOFa9c13dUBIAOoIc76TAxH/7VM4q2yW8EwBHcn6dawT6ibknfy2SG6F3Mpw3wqLKsl2+zq6xqRio3AMqZyJ327jvofh7gLfC2yoYsSS7k76hpQRA66R+NVjXmKggeUkn5ifMDjB3GAYqOnNhoVmHmPmC5BLAAam9JLR7U+c8mVU9xcUol9y/h4vOz3GDfYDsWOliSI1GQJBx/xqn5wLnEXrykowQg2ypKlFHlacH5iTA2OD0qRybj2u3XNy2TDQWB1YZVKgD5cEdyc+tV16wz8ywtxEUEZJGsaZYkbFZKjGDPpVcEJeK13oZWpbGq+DC6WybsKzBYAJgACBgnymDsOgFXV61qEp939qq+kVF4jmrIdNzyptrWYPeY+U/ua9NilGMFES4tPYa5pw7yMEA+hql43giwVmBADrpkRJkmfbpWit851ZV4X/yH96qW448TxIRQSts5J+00Db0Ex9aMFBytOy2uVVRqeQ8MFtyd/wBBSuP5YzSyEklpyYAHb76fuWzbtQNxBP3yac4XjAywRHpP3DA9RVep8HLLwcvlYqOpfEil5neA0p4vytOnA1GDOI2z+G9Qb/EGAYznMjGZ2NWvN+GVnRiF1LqAkDZoyPXAzUYrbUGZOYj2IP0GIrznU4k8jSfG2+1K+N/dWaoPYkcquEoCfb6A1Iu0lD6RGIpNw16PAtOKKu9hT3ZFvcQq7yJMAjue9Njlty7MvpIkAgbjB2O3al3Qf6Z9ZH61KbiQtnxmJVVEkdxt7V5/rJtZ24X6jFG0V/JeAVmZlMDVt0kYn33q3YgNE+/T61mrXNF4titgG0VjUZjUCcRFXnC3igfWdSggLjOwx65MUMWDqE/Fit0Fir33juM1WcXdpRQoDDQT22iSYj61B4p8V18eTLWnIt/MijuUXOL0A1g+Z3CdWkgHYEmN/wDE1q+fX4BrIm8s6bmEdbktEkQpA0yd5J/Cmw8ydQ6gbjguDTh14c8Zc8W44Kor+F4VsWogBre5BgRmSxHrVceZAcM6WbVs2i1t7VyXTUbh8TKsp28qmCMLsKzyctRoXhS2gqRqu+Zl6agFHkVdT7blcnNavm1hjw96xbbxAFZlTUQyMEUBk92J8uBmIzXOnBQkm3u3fklv5dvn9TMne3/pznmnFrauul62PEUw0GQT3BBgg7/WhTI5Ld//ABXRGCBb2IwR9DIoV2k8dbv6mekbH4wvqnFW7fmNkhC/9bFS8KDqkKXCdRsD0rdc/wCNs8OqC8rMU0iFggrqVZJJEkTt6UKFcCWKORYYvh3+xq1NamjG3/jF3upcs2bS6LupWIY+UlkVCs7kuMzAKzU/iL91L9w3YPhKzMVJlVlIKyehLiPTHqKFMz4ccJKMV7tfySE29/fBpeAstb1SyvqkEy4bUTBmRHUfdS+L4gMDMeFsQZBaWIxAO5EbihQrBSlFNl7eoy/xZet/xNrw1Fthba01tVhVCKGQA7YljgdaueTNZtcPaVdWhB164k7e9FQp2eH/AB8ab9QY3/ckari+YvKhFgkZ2wIJnJ+mO9V/L9d0u6tJTGZ3Yf2oUK5bXcenyRbNhbj3EuamKnfUR6RWR4vmKWCQE84W4hOPKPEfVpMblSoJoUK6XQLXNxl6P7iM2ytF/wAi4hh43ialh1JTVMagAuY7AY7Rkma1tpxGpoPTbzD6n2o6FKcU+pUezr7JjIf4jFy4Om1QONvYoqFd1tqIUtyqBgE1cfBHCSQ/eX+8yP0+6hQpnRSbm7B1O0TYcapIgKGnoTioFi05/mTG+Bidwdwf0oUK0TwxlnjJ+TfyqvuzKpNRIh4cHiUQyVNtywn7QdYn7ztUPjTDEBdOdpmPr+NChXK/E8cY404pL4q4XkOwybe5N4VSBBEGlXDQoV0lHRj0rsiJ3uMKhumCdKxOOwpjndtfA8JCTODPQEH6UdCvM9UliaUfT+RyZjOVhuHulwQwtkax3QnP1Bg1ukGogDIX8XOf1n6jtQoV14ZpLC5d6srLeQzxSkGDVbetawwUww6HY+xo6FK6jPNYFlT32LROd/EF4zFD4z5ZZ4a1ZB81w2VgZAmTqYxvv17UKFaLbyY1fNlOoYj4J45QxJgAWlQOwYgOWEmF8wHm+s+md1xPg8O9kKoa4RJHmBKkxIOAQG+yd56UKFY/xDGvG5e9/RCML+F+hleef6g2rd+4i8MLgUwHLQWwMx0oUKFdGH4d0+lXH6sDzSP/2Q=="/>
          <p:cNvSpPr>
            <a:spLocks noChangeAspect="1" noChangeArrowheads="1"/>
          </p:cNvSpPr>
          <p:nvPr/>
        </p:nvSpPr>
        <p:spPr bwMode="auto">
          <a:xfrm>
            <a:off x="174069" y="2950488"/>
            <a:ext cx="194310" cy="19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8293" tIns="29146" rIns="58293" bIns="29146" numCol="1" anchor="t" anchorCtr="0" compatLnSpc="1">
            <a:prstTxWarp prst="textNoShape">
              <a:avLst/>
            </a:prstTxWarp>
          </a:bodyPr>
          <a:lstStyle/>
          <a:p>
            <a:pPr defTabSz="582930"/>
            <a:endParaRPr lang="en-US" sz="1148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034" name="Picture 10" descr="https://encrypted-tbn3.gstatic.com/images?q=tbn:ANd9GcTuezgZ0ZNmEzsqiuZCYp7TAU_mdHBZFaKpWs769ZA39fspQfS6A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825" y="3714731"/>
            <a:ext cx="1572697" cy="117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866" y="3728382"/>
            <a:ext cx="1578769" cy="11780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868" y="1851523"/>
            <a:ext cx="1809714" cy="12932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1288" y="7670623"/>
            <a:ext cx="6779157" cy="288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82930"/>
            <a:r>
              <a:rPr lang="en-US" sz="1275" dirty="0">
                <a:solidFill>
                  <a:prstClr val="black"/>
                </a:solidFill>
                <a:latin typeface="Calibri" panose="020F0502020204030204"/>
              </a:rPr>
              <a:t>* Responded “Yes” to “Are Your Patients Affected”    </a:t>
            </a:r>
          </a:p>
        </p:txBody>
      </p:sp>
    </p:spTree>
    <p:extLst>
      <p:ext uri="{BB962C8B-B14F-4D97-AF65-F5344CB8AC3E}">
        <p14:creationId xmlns:p14="http://schemas.microsoft.com/office/powerpoint/2010/main" val="25524709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Utility Theme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tility Theme" id="{A33FCEA7-ACAF-4D9C-8433-D1B81C8F6728}" vid="{70128E3E-B565-42FB-9DC6-E94AC3EB088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1947</Words>
  <Application>Microsoft Office PowerPoint</Application>
  <PresentationFormat>Custom</PresentationFormat>
  <Paragraphs>303</Paragraphs>
  <Slides>32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Bookman Old Style</vt:lpstr>
      <vt:lpstr>Calibri</vt:lpstr>
      <vt:lpstr>Franklin Gothic Book</vt:lpstr>
      <vt:lpstr>Franklin Gothic Medium</vt:lpstr>
      <vt:lpstr>Lucida Grande</vt:lpstr>
      <vt:lpstr>Wingdings</vt:lpstr>
      <vt:lpstr>Office Theme</vt:lpstr>
      <vt:lpstr>1_Utility Theme</vt:lpstr>
      <vt:lpstr>PowerPoint Presentation</vt:lpstr>
      <vt:lpstr>September Webinar Panelists:  Dr. Mark Mitchell MD, MPH, FACPM  Mr. Hardley Dupont, PSE&amp;G</vt:lpstr>
      <vt:lpstr>The Role of Energy Efficiency in a National Energy Policy</vt:lpstr>
      <vt:lpstr>PowerPoint Presentation</vt:lpstr>
      <vt:lpstr>PowerPoint Presentation</vt:lpstr>
      <vt:lpstr>Climate change is harming the health of Americans today</vt:lpstr>
      <vt:lpstr>PowerPoint Presentation</vt:lpstr>
      <vt:lpstr>Every one is affected whether they know it or not,</vt:lpstr>
      <vt:lpstr>Physicians are Seeing  Effects in Their Patients*  </vt:lpstr>
      <vt:lpstr>The way to slow or stop these harms is to decrease the use of fossil fuels and increase energy efficiency and use of clean energy sources. </vt:lpstr>
      <vt:lpstr>What is Energy Efficiency?</vt:lpstr>
      <vt:lpstr>American Council for an Energy-Efficient Economy (ACEEE) Reports:</vt:lpstr>
      <vt:lpstr>The Story of Luz</vt:lpstr>
      <vt:lpstr>Low Income Challenges</vt:lpstr>
      <vt:lpstr>Patchwork of Energy Assistance Programs</vt:lpstr>
      <vt:lpstr>Benefits of Energy Efficiency Programs</vt:lpstr>
      <vt:lpstr>Policies Need to be Expanded and Designed to Meet Diverse Needs</vt:lpstr>
      <vt:lpstr>Resources</vt:lpstr>
      <vt:lpstr>Thank You</vt:lpstr>
      <vt:lpstr>Support for Vulnerable Utility Customers</vt:lpstr>
      <vt:lpstr>PSE&amp;G Focus on Vulnerable Customers</vt:lpstr>
      <vt:lpstr>What is Energy Efficiency?</vt:lpstr>
      <vt:lpstr>Comfort Partners Program Overview</vt:lpstr>
      <vt:lpstr>PowerPoint Presentation</vt:lpstr>
      <vt:lpstr>Direct Install Overview &amp;  Program Benefits</vt:lpstr>
      <vt:lpstr>Low Income Multi-Family Smart Thermostat Pilot - Objectives</vt:lpstr>
      <vt:lpstr>Low Income Multi-Family Smart Thermostat Pilot - Overview</vt:lpstr>
      <vt:lpstr>Support for Vulnerable Customers –  Proposed CEF Programs Overview</vt:lpstr>
      <vt:lpstr>CEF: Energy Efficiency Programs</vt:lpstr>
      <vt:lpstr>CEF - EE Residential programs</vt:lpstr>
      <vt:lpstr>CEF - EE C&amp;I and pilot programs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Krislyn Smithson</dc:creator>
  <cp:lastModifiedBy>Krislyn Smithson</cp:lastModifiedBy>
  <cp:revision>29</cp:revision>
  <dcterms:created xsi:type="dcterms:W3CDTF">2019-09-18T20:18:42Z</dcterms:created>
  <dcterms:modified xsi:type="dcterms:W3CDTF">2019-09-25T21:06:35Z</dcterms:modified>
</cp:coreProperties>
</file>